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352" r:id="rId2"/>
    <p:sldId id="2147471294" r:id="rId3"/>
    <p:sldId id="315" r:id="rId4"/>
    <p:sldId id="2351" r:id="rId5"/>
    <p:sldId id="2147471295" r:id="rId6"/>
    <p:sldId id="316" r:id="rId7"/>
    <p:sldId id="372" r:id="rId8"/>
    <p:sldId id="2147471293" r:id="rId9"/>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01D130-5525-4B19-AB02-079891434289}" v="4" dt="2026-10-13T15:14:14.7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404" autoAdjust="0"/>
  </p:normalViewPr>
  <p:slideViewPr>
    <p:cSldViewPr snapToGrid="0">
      <p:cViewPr varScale="1">
        <p:scale>
          <a:sx n="70" d="100"/>
          <a:sy n="70" d="100"/>
        </p:scale>
        <p:origin x="536" y="5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56" d="100"/>
          <a:sy n="56" d="100"/>
        </p:scale>
        <p:origin x="2588" y="5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adhan, Mamata (IFPRI-India)" userId="64fd4984-de27-4276-93c7-20c8405b8138" providerId="ADAL" clId="{311AFCD7-5242-4D4E-9803-56AA0666C4D3}"/>
    <pc:docChg chg="undo custSel modSld">
      <pc:chgData name="Pradhan, Mamata (IFPRI-India)" userId="64fd4984-de27-4276-93c7-20c8405b8138" providerId="ADAL" clId="{311AFCD7-5242-4D4E-9803-56AA0666C4D3}" dt="2026-10-13T15:40:47.465" v="309" actId="255"/>
      <pc:docMkLst>
        <pc:docMk/>
      </pc:docMkLst>
      <pc:sldChg chg="modSp mod modNotesTx">
        <pc:chgData name="Pradhan, Mamata (IFPRI-India)" userId="64fd4984-de27-4276-93c7-20c8405b8138" providerId="ADAL" clId="{311AFCD7-5242-4D4E-9803-56AA0666C4D3}" dt="2026-10-13T15:40:47.465" v="309" actId="255"/>
        <pc:sldMkLst>
          <pc:docMk/>
          <pc:sldMk cId="3416923491" sldId="315"/>
        </pc:sldMkLst>
        <pc:spChg chg="mod">
          <ac:chgData name="Pradhan, Mamata (IFPRI-India)" userId="64fd4984-de27-4276-93c7-20c8405b8138" providerId="ADAL" clId="{311AFCD7-5242-4D4E-9803-56AA0666C4D3}" dt="2026-10-13T15:40:47.465" v="309" actId="255"/>
          <ac:spMkLst>
            <pc:docMk/>
            <pc:sldMk cId="3416923491" sldId="315"/>
            <ac:spMk id="9" creationId="{3C10B9A3-686D-426A-0A0A-23A5207CE647}"/>
          </ac:spMkLst>
        </pc:spChg>
      </pc:sldChg>
      <pc:sldChg chg="modSp mod">
        <pc:chgData name="Pradhan, Mamata (IFPRI-India)" userId="64fd4984-de27-4276-93c7-20c8405b8138" providerId="ADAL" clId="{311AFCD7-5242-4D4E-9803-56AA0666C4D3}" dt="2026-10-13T15:18:25.352" v="263" actId="20577"/>
        <pc:sldMkLst>
          <pc:docMk/>
          <pc:sldMk cId="3627518446" sldId="316"/>
        </pc:sldMkLst>
        <pc:spChg chg="mod">
          <ac:chgData name="Pradhan, Mamata (IFPRI-India)" userId="64fd4984-de27-4276-93c7-20c8405b8138" providerId="ADAL" clId="{311AFCD7-5242-4D4E-9803-56AA0666C4D3}" dt="2026-10-13T15:14:14.798" v="122" actId="14100"/>
          <ac:spMkLst>
            <pc:docMk/>
            <pc:sldMk cId="3627518446" sldId="316"/>
            <ac:spMk id="2" creationId="{C0213333-9CAB-C46B-C2B1-4149181D0F30}"/>
          </ac:spMkLst>
        </pc:spChg>
        <pc:spChg chg="mod">
          <ac:chgData name="Pradhan, Mamata (IFPRI-India)" userId="64fd4984-de27-4276-93c7-20c8405b8138" providerId="ADAL" clId="{311AFCD7-5242-4D4E-9803-56AA0666C4D3}" dt="2026-10-13T15:18:25.352" v="263" actId="20577"/>
          <ac:spMkLst>
            <pc:docMk/>
            <pc:sldMk cId="3627518446" sldId="316"/>
            <ac:spMk id="12" creationId="{9D8E1017-33FD-D9E8-A2B9-4E4E5AA195DC}"/>
          </ac:spMkLst>
        </pc:spChg>
        <pc:graphicFrameChg chg="modGraphic">
          <ac:chgData name="Pradhan, Mamata (IFPRI-India)" userId="64fd4984-de27-4276-93c7-20c8405b8138" providerId="ADAL" clId="{311AFCD7-5242-4D4E-9803-56AA0666C4D3}" dt="2026-10-13T15:14:04.447" v="119" actId="2162"/>
          <ac:graphicFrameMkLst>
            <pc:docMk/>
            <pc:sldMk cId="3627518446" sldId="316"/>
            <ac:graphicFrameMk id="6" creationId="{C8E5961D-F244-C638-A6BC-B92147EE16E1}"/>
          </ac:graphicFrameMkLst>
        </pc:graphicFrameChg>
      </pc:sldChg>
      <pc:sldChg chg="addSp delSp modSp mod">
        <pc:chgData name="Pradhan, Mamata (IFPRI-India)" userId="64fd4984-de27-4276-93c7-20c8405b8138" providerId="ADAL" clId="{311AFCD7-5242-4D4E-9803-56AA0666C4D3}" dt="2026-10-13T15:27:35.778" v="307" actId="33524"/>
        <pc:sldMkLst>
          <pc:docMk/>
          <pc:sldMk cId="2398623293" sldId="372"/>
        </pc:sldMkLst>
        <pc:spChg chg="add del mod">
          <ac:chgData name="Pradhan, Mamata (IFPRI-India)" userId="64fd4984-de27-4276-93c7-20c8405b8138" providerId="ADAL" clId="{311AFCD7-5242-4D4E-9803-56AA0666C4D3}" dt="2026-10-13T15:27:35.778" v="307" actId="33524"/>
          <ac:spMkLst>
            <pc:docMk/>
            <pc:sldMk cId="2398623293" sldId="372"/>
            <ac:spMk id="30" creationId="{617F8F83-F930-7228-3082-A577EF025C6A}"/>
          </ac:spMkLst>
        </pc:spChg>
        <pc:spChg chg="mod">
          <ac:chgData name="Pradhan, Mamata (IFPRI-India)" userId="64fd4984-de27-4276-93c7-20c8405b8138" providerId="ADAL" clId="{311AFCD7-5242-4D4E-9803-56AA0666C4D3}" dt="2026-10-13T15:27:14.794" v="306" actId="1076"/>
          <ac:spMkLst>
            <pc:docMk/>
            <pc:sldMk cId="2398623293" sldId="372"/>
            <ac:spMk id="32" creationId="{71F2CEBC-848B-B2F2-3A69-FC7803E29C9A}"/>
          </ac:spMkLst>
        </pc:spChg>
      </pc:sldChg>
      <pc:sldChg chg="modSp mod">
        <pc:chgData name="Pradhan, Mamata (IFPRI-India)" userId="64fd4984-de27-4276-93c7-20c8405b8138" providerId="ADAL" clId="{311AFCD7-5242-4D4E-9803-56AA0666C4D3}" dt="2026-10-13T15:00:54.201" v="84" actId="12"/>
        <pc:sldMkLst>
          <pc:docMk/>
          <pc:sldMk cId="3006991117" sldId="2351"/>
        </pc:sldMkLst>
        <pc:spChg chg="mod">
          <ac:chgData name="Pradhan, Mamata (IFPRI-India)" userId="64fd4984-de27-4276-93c7-20c8405b8138" providerId="ADAL" clId="{311AFCD7-5242-4D4E-9803-56AA0666C4D3}" dt="2026-10-13T15:00:54.201" v="84" actId="12"/>
          <ac:spMkLst>
            <pc:docMk/>
            <pc:sldMk cId="3006991117" sldId="2351"/>
            <ac:spMk id="24" creationId="{4AA81C92-49A4-4026-B5A5-B9F694A16896}"/>
          </ac:spMkLst>
        </pc:spChg>
      </pc:sldChg>
      <pc:sldChg chg="modSp mod">
        <pc:chgData name="Pradhan, Mamata (IFPRI-India)" userId="64fd4984-de27-4276-93c7-20c8405b8138" providerId="ADAL" clId="{311AFCD7-5242-4D4E-9803-56AA0666C4D3}" dt="2026-10-13T15:18:05.490" v="245" actId="20577"/>
        <pc:sldMkLst>
          <pc:docMk/>
          <pc:sldMk cId="1309302283" sldId="2147471295"/>
        </pc:sldMkLst>
        <pc:spChg chg="mod">
          <ac:chgData name="Pradhan, Mamata (IFPRI-India)" userId="64fd4984-de27-4276-93c7-20c8405b8138" providerId="ADAL" clId="{311AFCD7-5242-4D4E-9803-56AA0666C4D3}" dt="2026-10-13T15:18:05.490" v="245" actId="20577"/>
          <ac:spMkLst>
            <pc:docMk/>
            <pc:sldMk cId="1309302283" sldId="2147471295"/>
            <ac:spMk id="3" creationId="{00E28D13-C40B-FB51-C1D2-7C8458FAF22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1992E6-6D67-4F27-B4A6-D2ADC2D06A35}" type="datetimeFigureOut">
              <a:rPr lang="en-US" smtClean="0"/>
              <a:t>10/13/2026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CF9656-C3AB-4C0F-B424-68EF4B275DE7}" type="slidenum">
              <a:rPr lang="en-US" smtClean="0"/>
              <a:t>‹#›</a:t>
            </a:fld>
            <a:endParaRPr lang="en-US"/>
          </a:p>
        </p:txBody>
      </p:sp>
    </p:spTree>
    <p:extLst>
      <p:ext uri="{BB962C8B-B14F-4D97-AF65-F5344CB8AC3E}">
        <p14:creationId xmlns:p14="http://schemas.microsoft.com/office/powerpoint/2010/main" val="1706356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CF9656-C3AB-4C0F-B424-68EF4B275DE7}" type="slidenum">
              <a:rPr lang="en-US" smtClean="0"/>
              <a:t>1</a:t>
            </a:fld>
            <a:endParaRPr lang="en-US"/>
          </a:p>
        </p:txBody>
      </p:sp>
    </p:spTree>
    <p:extLst>
      <p:ext uri="{BB962C8B-B14F-4D97-AF65-F5344CB8AC3E}">
        <p14:creationId xmlns:p14="http://schemas.microsoft.com/office/powerpoint/2010/main" val="3547867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CF9656-C3AB-4C0F-B424-68EF4B275DE7}" type="slidenum">
              <a:rPr lang="en-US" smtClean="0"/>
              <a:t>3</a:t>
            </a:fld>
            <a:endParaRPr lang="en-US"/>
          </a:p>
        </p:txBody>
      </p:sp>
    </p:spTree>
    <p:extLst>
      <p:ext uri="{BB962C8B-B14F-4D97-AF65-F5344CB8AC3E}">
        <p14:creationId xmlns:p14="http://schemas.microsoft.com/office/powerpoint/2010/main" val="4051111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CF9656-C3AB-4C0F-B424-68EF4B275DE7}" type="slidenum">
              <a:rPr lang="en-US" smtClean="0"/>
              <a:t>4</a:t>
            </a:fld>
            <a:endParaRPr lang="en-US"/>
          </a:p>
        </p:txBody>
      </p:sp>
    </p:spTree>
    <p:extLst>
      <p:ext uri="{BB962C8B-B14F-4D97-AF65-F5344CB8AC3E}">
        <p14:creationId xmlns:p14="http://schemas.microsoft.com/office/powerpoint/2010/main" val="30848932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CF9656-C3AB-4C0F-B424-68EF4B275DE7}" type="slidenum">
              <a:rPr lang="en-US" smtClean="0"/>
              <a:t>6</a:t>
            </a:fld>
            <a:endParaRPr lang="en-US"/>
          </a:p>
        </p:txBody>
      </p:sp>
    </p:spTree>
    <p:extLst>
      <p:ext uri="{BB962C8B-B14F-4D97-AF65-F5344CB8AC3E}">
        <p14:creationId xmlns:p14="http://schemas.microsoft.com/office/powerpoint/2010/main" val="19194602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CF9656-C3AB-4C0F-B424-68EF4B275DE7}" type="slidenum">
              <a:rPr lang="en-US" smtClean="0"/>
              <a:t>7</a:t>
            </a:fld>
            <a:endParaRPr lang="en-US"/>
          </a:p>
        </p:txBody>
      </p:sp>
    </p:spTree>
    <p:extLst>
      <p:ext uri="{BB962C8B-B14F-4D97-AF65-F5344CB8AC3E}">
        <p14:creationId xmlns:p14="http://schemas.microsoft.com/office/powerpoint/2010/main" val="36026767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CF9656-C3AB-4C0F-B424-68EF4B275DE7}" type="slidenum">
              <a:rPr lang="en-US" smtClean="0"/>
              <a:t>8</a:t>
            </a:fld>
            <a:endParaRPr lang="en-US"/>
          </a:p>
        </p:txBody>
      </p:sp>
    </p:spTree>
    <p:extLst>
      <p:ext uri="{BB962C8B-B14F-4D97-AF65-F5344CB8AC3E}">
        <p14:creationId xmlns:p14="http://schemas.microsoft.com/office/powerpoint/2010/main" val="3475833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IFPRI Title Page 1">
    <p:spTree>
      <p:nvGrpSpPr>
        <p:cNvPr id="1" name=""/>
        <p:cNvGrpSpPr/>
        <p:nvPr/>
      </p:nvGrpSpPr>
      <p:grpSpPr>
        <a:xfrm>
          <a:off x="0" y="0"/>
          <a:ext cx="0" cy="0"/>
          <a:chOff x="0" y="0"/>
          <a:chExt cx="0" cy="0"/>
        </a:xfrm>
      </p:grpSpPr>
      <p:sp>
        <p:nvSpPr>
          <p:cNvPr id="2" name="TextBox 4">
            <a:extLst>
              <a:ext uri="{FF2B5EF4-FFF2-40B4-BE49-F238E27FC236}">
                <a16:creationId xmlns:a16="http://schemas.microsoft.com/office/drawing/2014/main" id="{506E7890-0745-7F77-A780-8EEF8933D94A}"/>
              </a:ext>
            </a:extLst>
          </p:cNvPr>
          <p:cNvSpPr txBox="1">
            <a:spLocks noChangeArrowheads="1"/>
          </p:cNvSpPr>
          <p:nvPr/>
        </p:nvSpPr>
        <p:spPr bwMode="auto">
          <a:xfrm>
            <a:off x="2609850" y="1130300"/>
            <a:ext cx="7681913"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eaLnBrk="1" hangingPunct="1"/>
            <a:endParaRPr lang="en-US" altLang="en-US" sz="4400">
              <a:solidFill>
                <a:srgbClr val="62BB46"/>
              </a:solidFill>
            </a:endParaRPr>
          </a:p>
        </p:txBody>
      </p:sp>
      <p:pic>
        <p:nvPicPr>
          <p:cNvPr id="3" name="Picture 6">
            <a:extLst>
              <a:ext uri="{FF2B5EF4-FFF2-40B4-BE49-F238E27FC236}">
                <a16:creationId xmlns:a16="http://schemas.microsoft.com/office/drawing/2014/main" id="{3844B63D-F24E-35BB-D809-4694985484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613" y="652463"/>
            <a:ext cx="3832225" cy="96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7" descr="A colorful flower with people in it&#10;&#10;Description automatically generated">
            <a:extLst>
              <a:ext uri="{FF2B5EF4-FFF2-40B4-BE49-F238E27FC236}">
                <a16:creationId xmlns:a16="http://schemas.microsoft.com/office/drawing/2014/main" id="{995DBB90-48B3-5A7A-A51E-0096667042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49706"/>
          <a:stretch>
            <a:fillRect/>
          </a:stretch>
        </p:blipFill>
        <p:spPr bwMode="auto">
          <a:xfrm>
            <a:off x="8769350" y="26988"/>
            <a:ext cx="3422650" cy="680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3722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lt Title Page">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39F33E54-5D6A-139A-B049-1E34DC19D2CB}"/>
              </a:ext>
            </a:extLst>
          </p:cNvPr>
          <p:cNvGrpSpPr>
            <a:grpSpLocks/>
          </p:cNvGrpSpPr>
          <p:nvPr/>
        </p:nvGrpSpPr>
        <p:grpSpPr bwMode="auto">
          <a:xfrm>
            <a:off x="0" y="6019800"/>
            <a:ext cx="12192000" cy="838200"/>
            <a:chOff x="1" y="6019072"/>
            <a:chExt cx="12191999" cy="838930"/>
          </a:xfrm>
        </p:grpSpPr>
        <p:sp>
          <p:nvSpPr>
            <p:cNvPr id="3" name="Rectangle 2">
              <a:extLst>
                <a:ext uri="{FF2B5EF4-FFF2-40B4-BE49-F238E27FC236}">
                  <a16:creationId xmlns:a16="http://schemas.microsoft.com/office/drawing/2014/main" id="{517F3992-4FE6-10CB-223B-56AC16A5CE01}"/>
                </a:ext>
              </a:extLst>
            </p:cNvPr>
            <p:cNvSpPr/>
            <p:nvPr/>
          </p:nvSpPr>
          <p:spPr>
            <a:xfrm rot="5400000">
              <a:off x="5320362" y="1205565"/>
              <a:ext cx="332076" cy="10972799"/>
            </a:xfrm>
            <a:prstGeom prst="rect">
              <a:avLst/>
            </a:prstGeom>
            <a:gradFill>
              <a:gsLst>
                <a:gs pos="0">
                  <a:srgbClr val="62BB46">
                    <a:alpha val="0"/>
                  </a:srgbClr>
                </a:gs>
                <a:gs pos="100000">
                  <a:srgbClr val="62BB46"/>
                </a:gs>
              </a:gsLst>
              <a:lin ang="5400000" scaled="1"/>
            </a:gra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solidFill>
                  <a:srgbClr val="62BB46"/>
                </a:solidFill>
              </a:endParaRPr>
            </a:p>
          </p:txBody>
        </p:sp>
        <p:pic>
          <p:nvPicPr>
            <p:cNvPr id="4" name="Picture 7" descr="A colorful flower with people in it&#10;&#10;Description automatically generated">
              <a:extLst>
                <a:ext uri="{FF2B5EF4-FFF2-40B4-BE49-F238E27FC236}">
                  <a16:creationId xmlns:a16="http://schemas.microsoft.com/office/drawing/2014/main" id="{1A4B4D6E-9ADE-D2AC-9AD4-3D1A80C3FC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50000" r="49706"/>
            <a:stretch>
              <a:fillRect/>
            </a:stretch>
          </p:blipFill>
          <p:spPr bwMode="auto">
            <a:xfrm rot="5400000">
              <a:off x="11355529" y="6021530"/>
              <a:ext cx="838929" cy="83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65228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1">
    <p:spTree>
      <p:nvGrpSpPr>
        <p:cNvPr id="1" name=""/>
        <p:cNvGrpSpPr/>
        <p:nvPr/>
      </p:nvGrpSpPr>
      <p:grpSpPr>
        <a:xfrm>
          <a:off x="0" y="0"/>
          <a:ext cx="0" cy="0"/>
          <a:chOff x="0" y="0"/>
          <a:chExt cx="0" cy="0"/>
        </a:xfrm>
      </p:grpSpPr>
      <p:grpSp>
        <p:nvGrpSpPr>
          <p:cNvPr id="4" name="Group 4">
            <a:extLst>
              <a:ext uri="{FF2B5EF4-FFF2-40B4-BE49-F238E27FC236}">
                <a16:creationId xmlns:a16="http://schemas.microsoft.com/office/drawing/2014/main" id="{177F9B2A-25DC-1E77-40CE-778FB3DB3002}"/>
              </a:ext>
            </a:extLst>
          </p:cNvPr>
          <p:cNvGrpSpPr>
            <a:grpSpLocks/>
          </p:cNvGrpSpPr>
          <p:nvPr/>
        </p:nvGrpSpPr>
        <p:grpSpPr bwMode="auto">
          <a:xfrm>
            <a:off x="0" y="6019800"/>
            <a:ext cx="12192000" cy="838200"/>
            <a:chOff x="1" y="6019072"/>
            <a:chExt cx="12191999" cy="838930"/>
          </a:xfrm>
        </p:grpSpPr>
        <p:sp>
          <p:nvSpPr>
            <p:cNvPr id="5" name="Rectangle 4">
              <a:extLst>
                <a:ext uri="{FF2B5EF4-FFF2-40B4-BE49-F238E27FC236}">
                  <a16:creationId xmlns:a16="http://schemas.microsoft.com/office/drawing/2014/main" id="{2EAADBC4-1F6E-BD85-DD88-A36747454A9E}"/>
                </a:ext>
              </a:extLst>
            </p:cNvPr>
            <p:cNvSpPr/>
            <p:nvPr/>
          </p:nvSpPr>
          <p:spPr>
            <a:xfrm rot="5400000">
              <a:off x="5320362" y="1205565"/>
              <a:ext cx="332076" cy="10972799"/>
            </a:xfrm>
            <a:prstGeom prst="rect">
              <a:avLst/>
            </a:prstGeom>
            <a:gradFill>
              <a:gsLst>
                <a:gs pos="0">
                  <a:srgbClr val="62BB46">
                    <a:alpha val="0"/>
                  </a:srgbClr>
                </a:gs>
                <a:gs pos="100000">
                  <a:srgbClr val="62BB46"/>
                </a:gs>
              </a:gsLst>
              <a:lin ang="5400000" scaled="1"/>
            </a:gra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solidFill>
                  <a:srgbClr val="62BB46"/>
                </a:solidFill>
              </a:endParaRPr>
            </a:p>
          </p:txBody>
        </p:sp>
        <p:pic>
          <p:nvPicPr>
            <p:cNvPr id="6" name="Picture 7" descr="A colorful flower with people in it&#10;&#10;Description automatically generated">
              <a:extLst>
                <a:ext uri="{FF2B5EF4-FFF2-40B4-BE49-F238E27FC236}">
                  <a16:creationId xmlns:a16="http://schemas.microsoft.com/office/drawing/2014/main" id="{247063F6-30DA-B353-2923-881B733F23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50000" r="49706"/>
            <a:stretch>
              <a:fillRect/>
            </a:stretch>
          </p:blipFill>
          <p:spPr bwMode="auto">
            <a:xfrm rot="5400000">
              <a:off x="11355529" y="6021530"/>
              <a:ext cx="838929" cy="83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normAutofit/>
          </a:bodyPr>
          <a:lstStyle>
            <a:lvl1pPr>
              <a:defRPr sz="2800" b="1"/>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baseline="0">
                <a:solidFill>
                  <a:schemeClr val="tx1">
                    <a:lumMod val="75000"/>
                    <a:lumOff val="25000"/>
                  </a:schemeClr>
                </a:solidFill>
              </a:defRPr>
            </a:lvl1pPr>
            <a:lvl2pPr marL="685800" indent="-228600">
              <a:buFont typeface="Courier New" charset="0"/>
              <a:buChar char="o"/>
              <a:defRPr baseline="0">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p:txBody>
      </p:sp>
    </p:spTree>
    <p:extLst>
      <p:ext uri="{BB962C8B-B14F-4D97-AF65-F5344CB8AC3E}">
        <p14:creationId xmlns:p14="http://schemas.microsoft.com/office/powerpoint/2010/main" val="479077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and Content 2 Col">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98A983C0-F543-7A4A-F02B-BB395498CCEB}"/>
              </a:ext>
            </a:extLst>
          </p:cNvPr>
          <p:cNvGrpSpPr>
            <a:grpSpLocks/>
          </p:cNvGrpSpPr>
          <p:nvPr/>
        </p:nvGrpSpPr>
        <p:grpSpPr bwMode="auto">
          <a:xfrm>
            <a:off x="0" y="6019800"/>
            <a:ext cx="12192000" cy="838200"/>
            <a:chOff x="1" y="6019072"/>
            <a:chExt cx="12191999" cy="838930"/>
          </a:xfrm>
        </p:grpSpPr>
        <p:sp>
          <p:nvSpPr>
            <p:cNvPr id="6" name="Rectangle 5">
              <a:extLst>
                <a:ext uri="{FF2B5EF4-FFF2-40B4-BE49-F238E27FC236}">
                  <a16:creationId xmlns:a16="http://schemas.microsoft.com/office/drawing/2014/main" id="{918044DF-F9F7-53EF-995D-1D21D20DD45F}"/>
                </a:ext>
              </a:extLst>
            </p:cNvPr>
            <p:cNvSpPr/>
            <p:nvPr/>
          </p:nvSpPr>
          <p:spPr>
            <a:xfrm rot="5400000">
              <a:off x="5320362" y="1205565"/>
              <a:ext cx="332076" cy="10972799"/>
            </a:xfrm>
            <a:prstGeom prst="rect">
              <a:avLst/>
            </a:prstGeom>
            <a:gradFill>
              <a:gsLst>
                <a:gs pos="0">
                  <a:srgbClr val="62BB46">
                    <a:alpha val="0"/>
                  </a:srgbClr>
                </a:gs>
                <a:gs pos="100000">
                  <a:srgbClr val="62BB46"/>
                </a:gs>
              </a:gsLst>
              <a:lin ang="5400000" scaled="1"/>
            </a:gra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solidFill>
                  <a:srgbClr val="62BB46"/>
                </a:solidFill>
              </a:endParaRPr>
            </a:p>
          </p:txBody>
        </p:sp>
        <p:pic>
          <p:nvPicPr>
            <p:cNvPr id="7" name="Picture 7" descr="A colorful flower with people in it&#10;&#10;Description automatically generated">
              <a:extLst>
                <a:ext uri="{FF2B5EF4-FFF2-40B4-BE49-F238E27FC236}">
                  <a16:creationId xmlns:a16="http://schemas.microsoft.com/office/drawing/2014/main" id="{A8BC87D7-8F68-F6D4-F88D-C5695B1CA3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50000" r="49706"/>
            <a:stretch>
              <a:fillRect/>
            </a:stretch>
          </p:blipFill>
          <p:spPr bwMode="auto">
            <a:xfrm rot="5400000">
              <a:off x="11355529" y="6021530"/>
              <a:ext cx="838929" cy="83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normAutofit/>
          </a:bodyPr>
          <a:lstStyle>
            <a:lvl1pPr>
              <a:defRPr sz="2800" b="1">
                <a:solidFill>
                  <a:srgbClr val="435464"/>
                </a:solidFill>
              </a:defRPr>
            </a:lvl1p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lvl1pPr>
              <a:defRPr baseline="0"/>
            </a:lvl1pPr>
            <a:lvl2pPr>
              <a:defRPr baseline="0"/>
            </a:lvl2pPr>
          </a:lstStyle>
          <a:p>
            <a:pPr lvl="0"/>
            <a:r>
              <a:rPr lang="en-US"/>
              <a:t>Click to edit Master text styles</a:t>
            </a:r>
          </a:p>
        </p:txBody>
      </p:sp>
      <p:sp>
        <p:nvSpPr>
          <p:cNvPr id="4" name="Content Placeholder 3"/>
          <p:cNvSpPr>
            <a:spLocks noGrp="1"/>
          </p:cNvSpPr>
          <p:nvPr>
            <p:ph sz="half" idx="2"/>
          </p:nvPr>
        </p:nvSpPr>
        <p:spPr>
          <a:xfrm>
            <a:off x="6172200" y="1825625"/>
            <a:ext cx="5181600" cy="4351338"/>
          </a:xfrm>
        </p:spPr>
        <p:txBody>
          <a:bodyPr/>
          <a:lstStyle>
            <a:lvl1pPr>
              <a:defRPr baseline="0"/>
            </a:lvl1pPr>
            <a:lvl2pPr>
              <a:defRPr baseline="0"/>
            </a:lvl2pPr>
          </a:lstStyle>
          <a:p>
            <a:pPr lvl="0"/>
            <a:r>
              <a:rPr lang="en-US"/>
              <a:t>Click to edit Master text styles</a:t>
            </a:r>
          </a:p>
        </p:txBody>
      </p:sp>
    </p:spTree>
    <p:extLst>
      <p:ext uri="{BB962C8B-B14F-4D97-AF65-F5344CB8AC3E}">
        <p14:creationId xmlns:p14="http://schemas.microsoft.com/office/powerpoint/2010/main" val="1164102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Blank Alt Title and Content">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3BF858A3-F937-1E95-2168-4946A83DD7BC}"/>
              </a:ext>
            </a:extLst>
          </p:cNvPr>
          <p:cNvGrpSpPr>
            <a:grpSpLocks/>
          </p:cNvGrpSpPr>
          <p:nvPr/>
        </p:nvGrpSpPr>
        <p:grpSpPr bwMode="auto">
          <a:xfrm>
            <a:off x="0" y="6019800"/>
            <a:ext cx="12192000" cy="838200"/>
            <a:chOff x="1" y="6019072"/>
            <a:chExt cx="12191999" cy="838930"/>
          </a:xfrm>
        </p:grpSpPr>
        <p:sp>
          <p:nvSpPr>
            <p:cNvPr id="3" name="Rectangle 2">
              <a:extLst>
                <a:ext uri="{FF2B5EF4-FFF2-40B4-BE49-F238E27FC236}">
                  <a16:creationId xmlns:a16="http://schemas.microsoft.com/office/drawing/2014/main" id="{70B23B7F-8373-75A7-9848-2C71181F6B57}"/>
                </a:ext>
              </a:extLst>
            </p:cNvPr>
            <p:cNvSpPr/>
            <p:nvPr/>
          </p:nvSpPr>
          <p:spPr>
            <a:xfrm rot="5400000">
              <a:off x="5320362" y="1205565"/>
              <a:ext cx="332076" cy="10972799"/>
            </a:xfrm>
            <a:prstGeom prst="rect">
              <a:avLst/>
            </a:prstGeom>
            <a:gradFill>
              <a:gsLst>
                <a:gs pos="0">
                  <a:srgbClr val="62BB46">
                    <a:alpha val="0"/>
                  </a:srgbClr>
                </a:gs>
                <a:gs pos="100000">
                  <a:srgbClr val="62BB46"/>
                </a:gs>
              </a:gsLst>
              <a:lin ang="5400000" scaled="1"/>
            </a:gra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solidFill>
                  <a:srgbClr val="62BB46"/>
                </a:solidFill>
              </a:endParaRPr>
            </a:p>
          </p:txBody>
        </p:sp>
        <p:pic>
          <p:nvPicPr>
            <p:cNvPr id="4" name="Picture 7" descr="A colorful flower with people in it&#10;&#10;Description automatically generated">
              <a:extLst>
                <a:ext uri="{FF2B5EF4-FFF2-40B4-BE49-F238E27FC236}">
                  <a16:creationId xmlns:a16="http://schemas.microsoft.com/office/drawing/2014/main" id="{0650D878-0C84-19B5-2392-1E3E979F29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50000" r="49706"/>
            <a:stretch>
              <a:fillRect/>
            </a:stretch>
          </p:blipFill>
          <p:spPr bwMode="auto">
            <a:xfrm rot="5400000">
              <a:off x="11355529" y="6021530"/>
              <a:ext cx="838929" cy="83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243378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4299078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3377126E-B131-A468-28FE-616C8880C86E}"/>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5FA7B127-76C6-B1DD-ED74-CC0524B5AB28}"/>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494534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7" r:id="rId6"/>
  </p:sldLayoutIdLst>
  <p:txStyles>
    <p:titleStyle>
      <a:lvl1pPr algn="l" rtl="0" eaLnBrk="1" fontAlgn="base" hangingPunct="1">
        <a:lnSpc>
          <a:spcPct val="90000"/>
        </a:lnSpc>
        <a:spcBef>
          <a:spcPct val="0"/>
        </a:spcBef>
        <a:spcAft>
          <a:spcPct val="0"/>
        </a:spcAft>
        <a:defRPr sz="4000" kern="1200">
          <a:solidFill>
            <a:srgbClr val="435464"/>
          </a:solidFill>
          <a:latin typeface="Arial" charset="0"/>
          <a:ea typeface="Arial" charset="0"/>
          <a:cs typeface="Arial" charset="0"/>
        </a:defRPr>
      </a:lvl1pPr>
      <a:lvl2pPr algn="l" rtl="0" eaLnBrk="1" fontAlgn="base" hangingPunct="1">
        <a:lnSpc>
          <a:spcPct val="90000"/>
        </a:lnSpc>
        <a:spcBef>
          <a:spcPct val="0"/>
        </a:spcBef>
        <a:spcAft>
          <a:spcPct val="0"/>
        </a:spcAft>
        <a:defRPr sz="4000">
          <a:solidFill>
            <a:srgbClr val="435464"/>
          </a:solidFill>
          <a:latin typeface="Arial" panose="020B0604020202020204" pitchFamily="34" charset="0"/>
          <a:cs typeface="Arial" panose="020B0604020202020204" pitchFamily="34" charset="0"/>
        </a:defRPr>
      </a:lvl2pPr>
      <a:lvl3pPr algn="l" rtl="0" eaLnBrk="1" fontAlgn="base" hangingPunct="1">
        <a:lnSpc>
          <a:spcPct val="90000"/>
        </a:lnSpc>
        <a:spcBef>
          <a:spcPct val="0"/>
        </a:spcBef>
        <a:spcAft>
          <a:spcPct val="0"/>
        </a:spcAft>
        <a:defRPr sz="4000">
          <a:solidFill>
            <a:srgbClr val="435464"/>
          </a:solidFill>
          <a:latin typeface="Arial" panose="020B0604020202020204" pitchFamily="34" charset="0"/>
          <a:cs typeface="Arial" panose="020B0604020202020204" pitchFamily="34" charset="0"/>
        </a:defRPr>
      </a:lvl3pPr>
      <a:lvl4pPr algn="l" rtl="0" eaLnBrk="1" fontAlgn="base" hangingPunct="1">
        <a:lnSpc>
          <a:spcPct val="90000"/>
        </a:lnSpc>
        <a:spcBef>
          <a:spcPct val="0"/>
        </a:spcBef>
        <a:spcAft>
          <a:spcPct val="0"/>
        </a:spcAft>
        <a:defRPr sz="4000">
          <a:solidFill>
            <a:srgbClr val="435464"/>
          </a:solidFill>
          <a:latin typeface="Arial" panose="020B0604020202020204" pitchFamily="34" charset="0"/>
          <a:cs typeface="Arial" panose="020B0604020202020204" pitchFamily="34" charset="0"/>
        </a:defRPr>
      </a:lvl4pPr>
      <a:lvl5pPr algn="l" rtl="0" eaLnBrk="1" fontAlgn="base" hangingPunct="1">
        <a:lnSpc>
          <a:spcPct val="90000"/>
        </a:lnSpc>
        <a:spcBef>
          <a:spcPct val="0"/>
        </a:spcBef>
        <a:spcAft>
          <a:spcPct val="0"/>
        </a:spcAft>
        <a:defRPr sz="4000">
          <a:solidFill>
            <a:srgbClr val="435464"/>
          </a:solidFill>
          <a:latin typeface="Arial" panose="020B0604020202020204" pitchFamily="34" charset="0"/>
          <a:cs typeface="Arial" panose="020B0604020202020204" pitchFamily="34" charset="0"/>
        </a:defRPr>
      </a:lvl5pPr>
      <a:lvl6pPr marL="457200" algn="l" rtl="0" eaLnBrk="1" fontAlgn="base" hangingPunct="1">
        <a:lnSpc>
          <a:spcPct val="90000"/>
        </a:lnSpc>
        <a:spcBef>
          <a:spcPct val="0"/>
        </a:spcBef>
        <a:spcAft>
          <a:spcPct val="0"/>
        </a:spcAft>
        <a:defRPr sz="4000">
          <a:solidFill>
            <a:srgbClr val="435464"/>
          </a:solidFill>
          <a:latin typeface="Arial" panose="020B0604020202020204" pitchFamily="34" charset="0"/>
          <a:cs typeface="Arial" panose="020B0604020202020204" pitchFamily="34" charset="0"/>
        </a:defRPr>
      </a:lvl6pPr>
      <a:lvl7pPr marL="914400" algn="l" rtl="0" eaLnBrk="1" fontAlgn="base" hangingPunct="1">
        <a:lnSpc>
          <a:spcPct val="90000"/>
        </a:lnSpc>
        <a:spcBef>
          <a:spcPct val="0"/>
        </a:spcBef>
        <a:spcAft>
          <a:spcPct val="0"/>
        </a:spcAft>
        <a:defRPr sz="4000">
          <a:solidFill>
            <a:srgbClr val="435464"/>
          </a:solidFill>
          <a:latin typeface="Arial" panose="020B0604020202020204" pitchFamily="34" charset="0"/>
          <a:cs typeface="Arial" panose="020B0604020202020204" pitchFamily="34" charset="0"/>
        </a:defRPr>
      </a:lvl7pPr>
      <a:lvl8pPr marL="1371600" algn="l" rtl="0" eaLnBrk="1" fontAlgn="base" hangingPunct="1">
        <a:lnSpc>
          <a:spcPct val="90000"/>
        </a:lnSpc>
        <a:spcBef>
          <a:spcPct val="0"/>
        </a:spcBef>
        <a:spcAft>
          <a:spcPct val="0"/>
        </a:spcAft>
        <a:defRPr sz="4000">
          <a:solidFill>
            <a:srgbClr val="435464"/>
          </a:solidFill>
          <a:latin typeface="Arial" panose="020B0604020202020204" pitchFamily="34" charset="0"/>
          <a:cs typeface="Arial" panose="020B0604020202020204" pitchFamily="34" charset="0"/>
        </a:defRPr>
      </a:lvl8pPr>
      <a:lvl9pPr marL="1828800" algn="l" rtl="0" eaLnBrk="1" fontAlgn="base" hangingPunct="1">
        <a:lnSpc>
          <a:spcPct val="90000"/>
        </a:lnSpc>
        <a:spcBef>
          <a:spcPct val="0"/>
        </a:spcBef>
        <a:spcAft>
          <a:spcPct val="0"/>
        </a:spcAft>
        <a:defRPr sz="4000">
          <a:solidFill>
            <a:srgbClr val="435464"/>
          </a:solidFill>
          <a:latin typeface="Arial" panose="020B0604020202020204" pitchFamily="34" charset="0"/>
          <a:cs typeface="Arial" panose="020B0604020202020204" pitchFamily="34" charset="0"/>
        </a:defRPr>
      </a:lvl9pPr>
    </p:titleStyle>
    <p:bodyStyle>
      <a:lvl1pPr marL="228600" indent="-228600" algn="l" rtl="0" eaLnBrk="1" fontAlgn="base" hangingPunct="1">
        <a:lnSpc>
          <a:spcPct val="90000"/>
        </a:lnSpc>
        <a:spcBef>
          <a:spcPts val="1000"/>
        </a:spcBef>
        <a:spcAft>
          <a:spcPct val="0"/>
        </a:spcAft>
        <a:buFont typeface="Wingdings" pitchFamily="2" charset="2"/>
        <a:buChar char="§"/>
        <a:defRPr sz="2400" kern="1200">
          <a:solidFill>
            <a:srgbClr val="435464"/>
          </a:solidFill>
          <a:latin typeface="Arial" charset="0"/>
          <a:ea typeface="Arial" charset="0"/>
          <a:cs typeface="Arial" charset="0"/>
        </a:defRPr>
      </a:lvl1pPr>
      <a:lvl2pPr marL="685800" indent="-228600" algn="l" rtl="0" eaLnBrk="1" fontAlgn="base" hangingPunct="1">
        <a:lnSpc>
          <a:spcPct val="90000"/>
        </a:lnSpc>
        <a:spcBef>
          <a:spcPts val="500"/>
        </a:spcBef>
        <a:spcAft>
          <a:spcPct val="0"/>
        </a:spcAft>
        <a:buFont typeface="Courier New" panose="02070309020205020404" pitchFamily="49" charset="0"/>
        <a:buChar char="o"/>
        <a:defRPr sz="2400" kern="1200">
          <a:solidFill>
            <a:srgbClr val="435464"/>
          </a:solidFill>
          <a:latin typeface="Arial" charset="0"/>
          <a:ea typeface="Arial" charset="0"/>
          <a:cs typeface="Arial" charset="0"/>
        </a:defRPr>
      </a:lvl2pPr>
      <a:lvl3pPr marL="1143000" indent="-228600" algn="l" rtl="0" eaLnBrk="1" fontAlgn="base" hangingPunct="1">
        <a:lnSpc>
          <a:spcPct val="90000"/>
        </a:lnSpc>
        <a:spcBef>
          <a:spcPts val="500"/>
        </a:spcBef>
        <a:spcAft>
          <a:spcPct val="0"/>
        </a:spcAft>
        <a:buFont typeface="Courier New" panose="02070309020205020404" pitchFamily="49" charset="0"/>
        <a:buChar char="o"/>
        <a:defRPr sz="2400" kern="1200">
          <a:solidFill>
            <a:srgbClr val="435464"/>
          </a:solidFill>
          <a:latin typeface="Arial" charset="0"/>
          <a:ea typeface="Arial" charset="0"/>
          <a:cs typeface="Arial" charset="0"/>
        </a:defRPr>
      </a:lvl3pPr>
      <a:lvl4pPr marL="1600200" indent="-228600" algn="l" rtl="0" eaLnBrk="1" fontAlgn="base" hangingPunct="1">
        <a:lnSpc>
          <a:spcPct val="90000"/>
        </a:lnSpc>
        <a:spcBef>
          <a:spcPts val="500"/>
        </a:spcBef>
        <a:spcAft>
          <a:spcPct val="0"/>
        </a:spcAft>
        <a:buFont typeface="Courier New" panose="02070309020205020404" pitchFamily="49" charset="0"/>
        <a:buChar char="o"/>
        <a:defRPr sz="2400" kern="1200">
          <a:solidFill>
            <a:srgbClr val="435464"/>
          </a:solidFill>
          <a:latin typeface="Arial" charset="0"/>
          <a:ea typeface="Arial" charset="0"/>
          <a:cs typeface="Arial" charset="0"/>
        </a:defRPr>
      </a:lvl4pPr>
      <a:lvl5pPr marL="2057400" indent="-228600" algn="l" rtl="0" eaLnBrk="1" fontAlgn="base" hangingPunct="1">
        <a:lnSpc>
          <a:spcPct val="90000"/>
        </a:lnSpc>
        <a:spcBef>
          <a:spcPts val="500"/>
        </a:spcBef>
        <a:spcAft>
          <a:spcPct val="0"/>
        </a:spcAft>
        <a:buFont typeface="Courier New" panose="02070309020205020404" pitchFamily="49" charset="0"/>
        <a:buChar char="o"/>
        <a:defRPr sz="2400" kern="1200">
          <a:solidFill>
            <a:srgbClr val="435464"/>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F4F2B67-5F58-F3E2-3E5B-BCF132735DD1}"/>
              </a:ext>
            </a:extLst>
          </p:cNvPr>
          <p:cNvSpPr txBox="1"/>
          <p:nvPr/>
        </p:nvSpPr>
        <p:spPr>
          <a:xfrm>
            <a:off x="758406" y="2346978"/>
            <a:ext cx="7787496" cy="1938992"/>
          </a:xfrm>
          <a:prstGeom prst="rect">
            <a:avLst/>
          </a:prstGeom>
          <a:noFill/>
        </p:spPr>
        <p:txBody>
          <a:bodyPr wrap="square">
            <a:spAutoFit/>
          </a:bodyPr>
          <a:lstStyle/>
          <a:p>
            <a:pPr algn="ctr"/>
            <a:r>
              <a:rPr lang="en-US" sz="2400" b="1" dirty="0"/>
              <a:t>SESSION ON REIMAGINING INDIA’S FERTILIZER POLICY LANDSCAPE: </a:t>
            </a:r>
            <a:endParaRPr lang="en-US" sz="2400" dirty="0"/>
          </a:p>
          <a:p>
            <a:pPr algn="ctr"/>
            <a:endParaRPr lang="en-US" sz="2400" b="1" dirty="0"/>
          </a:p>
          <a:p>
            <a:pPr algn="ctr"/>
            <a:r>
              <a:rPr lang="en-US" sz="2400" b="1" dirty="0"/>
              <a:t>FROM PRICE MANAGEMENT TO AGRICULTURAL VALUE CHAINS TRANSFORMATION </a:t>
            </a:r>
            <a:endParaRPr lang="en-US" sz="2400" dirty="0"/>
          </a:p>
        </p:txBody>
      </p:sp>
      <p:sp>
        <p:nvSpPr>
          <p:cNvPr id="5" name="TextBox 4">
            <a:extLst>
              <a:ext uri="{FF2B5EF4-FFF2-40B4-BE49-F238E27FC236}">
                <a16:creationId xmlns:a16="http://schemas.microsoft.com/office/drawing/2014/main" id="{042B46B4-850B-C5B3-4072-FABBAC7D9D33}"/>
              </a:ext>
            </a:extLst>
          </p:cNvPr>
          <p:cNvSpPr txBox="1"/>
          <p:nvPr/>
        </p:nvSpPr>
        <p:spPr>
          <a:xfrm>
            <a:off x="554247" y="5399984"/>
            <a:ext cx="6094562" cy="923330"/>
          </a:xfrm>
          <a:prstGeom prst="rect">
            <a:avLst/>
          </a:prstGeom>
          <a:noFill/>
        </p:spPr>
        <p:txBody>
          <a:bodyPr wrap="square">
            <a:spAutoFit/>
          </a:bodyPr>
          <a:lstStyle/>
          <a:p>
            <a:pPr algn="l"/>
            <a:r>
              <a:rPr lang="en-US" b="1" dirty="0"/>
              <a:t>Dr. Mamata Pradhan</a:t>
            </a:r>
            <a:br>
              <a:rPr lang="en-US" b="1" dirty="0"/>
            </a:br>
            <a:r>
              <a:rPr lang="en-US" b="1" dirty="0"/>
              <a:t>International Food Policy Research Institute</a:t>
            </a:r>
            <a:br>
              <a:rPr lang="en-US" b="1" dirty="0"/>
            </a:br>
            <a:r>
              <a:rPr lang="en-US" b="1" dirty="0"/>
              <a:t>October 14</a:t>
            </a:r>
            <a:r>
              <a:rPr lang="en-US" b="1" baseline="30000" dirty="0"/>
              <a:t>th</a:t>
            </a:r>
            <a:r>
              <a:rPr lang="en-US" b="1" dirty="0"/>
              <a:t> , 2026</a:t>
            </a:r>
          </a:p>
        </p:txBody>
      </p:sp>
      <p:sp>
        <p:nvSpPr>
          <p:cNvPr id="10" name="TextBox 9">
            <a:extLst>
              <a:ext uri="{FF2B5EF4-FFF2-40B4-BE49-F238E27FC236}">
                <a16:creationId xmlns:a16="http://schemas.microsoft.com/office/drawing/2014/main" id="{B6B353FB-2032-5575-12D3-85FBA4864877}"/>
              </a:ext>
            </a:extLst>
          </p:cNvPr>
          <p:cNvSpPr txBox="1"/>
          <p:nvPr/>
        </p:nvSpPr>
        <p:spPr>
          <a:xfrm>
            <a:off x="0" y="0"/>
            <a:ext cx="8980098" cy="1906438"/>
          </a:xfrm>
          <a:prstGeom prst="rect">
            <a:avLst/>
          </a:prstGeom>
          <a:solidFill>
            <a:schemeClr val="bg1"/>
          </a:solidFill>
        </p:spPr>
        <p:txBody>
          <a:bodyPr wrap="square" rtlCol="0">
            <a:noAutofit/>
          </a:bodyPr>
          <a:lstStyle/>
          <a:p>
            <a:pPr algn="r"/>
            <a:endParaRPr lang="en-US" sz="2400" dirty="0"/>
          </a:p>
        </p:txBody>
      </p:sp>
      <p:sp>
        <p:nvSpPr>
          <p:cNvPr id="2" name="TextBox 1">
            <a:extLst>
              <a:ext uri="{FF2B5EF4-FFF2-40B4-BE49-F238E27FC236}">
                <a16:creationId xmlns:a16="http://schemas.microsoft.com/office/drawing/2014/main" id="{C33644B2-3510-5A0C-3814-23D81DE0EF92}"/>
              </a:ext>
            </a:extLst>
          </p:cNvPr>
          <p:cNvSpPr txBox="1"/>
          <p:nvPr/>
        </p:nvSpPr>
        <p:spPr>
          <a:xfrm>
            <a:off x="4209691" y="1477307"/>
            <a:ext cx="0" cy="0"/>
          </a:xfrm>
          <a:prstGeom prst="rect">
            <a:avLst/>
          </a:prstGeom>
        </p:spPr>
        <p:txBody>
          <a:bodyPr wrap="none" rtlCol="0">
            <a:noAutofit/>
          </a:bodyPr>
          <a:lstStyle/>
          <a:p>
            <a:pPr algn="r"/>
            <a:endParaRPr lang="en-US" sz="2400" dirty="0"/>
          </a:p>
        </p:txBody>
      </p:sp>
      <p:sp>
        <p:nvSpPr>
          <p:cNvPr id="4" name="TextBox 3">
            <a:extLst>
              <a:ext uri="{FF2B5EF4-FFF2-40B4-BE49-F238E27FC236}">
                <a16:creationId xmlns:a16="http://schemas.microsoft.com/office/drawing/2014/main" id="{E779D6FC-C493-DED3-37CD-8444B9AA40D3}"/>
              </a:ext>
            </a:extLst>
          </p:cNvPr>
          <p:cNvSpPr txBox="1"/>
          <p:nvPr/>
        </p:nvSpPr>
        <p:spPr>
          <a:xfrm>
            <a:off x="4114800" y="1013604"/>
            <a:ext cx="0" cy="0"/>
          </a:xfrm>
          <a:prstGeom prst="rect">
            <a:avLst/>
          </a:prstGeom>
        </p:spPr>
        <p:txBody>
          <a:bodyPr wrap="none" rtlCol="0">
            <a:noAutofit/>
          </a:bodyPr>
          <a:lstStyle/>
          <a:p>
            <a:pPr algn="r"/>
            <a:endParaRPr lang="en-US" sz="2400" dirty="0"/>
          </a:p>
        </p:txBody>
      </p:sp>
      <p:sp>
        <p:nvSpPr>
          <p:cNvPr id="6" name="TextBox 5">
            <a:extLst>
              <a:ext uri="{FF2B5EF4-FFF2-40B4-BE49-F238E27FC236}">
                <a16:creationId xmlns:a16="http://schemas.microsoft.com/office/drawing/2014/main" id="{0FAF424C-A008-37F4-6BD9-4786E2CD9625}"/>
              </a:ext>
            </a:extLst>
          </p:cNvPr>
          <p:cNvSpPr txBox="1"/>
          <p:nvPr/>
        </p:nvSpPr>
        <p:spPr>
          <a:xfrm>
            <a:off x="4209691" y="1043796"/>
            <a:ext cx="0" cy="0"/>
          </a:xfrm>
          <a:prstGeom prst="rect">
            <a:avLst/>
          </a:prstGeom>
        </p:spPr>
        <p:txBody>
          <a:bodyPr wrap="none" rtlCol="0">
            <a:noAutofit/>
          </a:bodyPr>
          <a:lstStyle/>
          <a:p>
            <a:pPr algn="r"/>
            <a:endParaRPr lang="en-US" sz="2400" dirty="0"/>
          </a:p>
        </p:txBody>
      </p:sp>
      <p:grpSp>
        <p:nvGrpSpPr>
          <p:cNvPr id="17" name="Group 16">
            <a:extLst>
              <a:ext uri="{FF2B5EF4-FFF2-40B4-BE49-F238E27FC236}">
                <a16:creationId xmlns:a16="http://schemas.microsoft.com/office/drawing/2014/main" id="{7875E5BD-0EB6-3E04-DF5F-A18ECF006DCD}"/>
              </a:ext>
            </a:extLst>
          </p:cNvPr>
          <p:cNvGrpSpPr>
            <a:grpSpLocks/>
          </p:cNvGrpSpPr>
          <p:nvPr/>
        </p:nvGrpSpPr>
        <p:grpSpPr bwMode="auto">
          <a:xfrm>
            <a:off x="8827247" y="195401"/>
            <a:ext cx="1216666" cy="1188254"/>
            <a:chOff x="0" y="0"/>
            <a:chExt cx="3454" cy="3463"/>
          </a:xfrm>
        </p:grpSpPr>
        <p:sp>
          <p:nvSpPr>
            <p:cNvPr id="18" name="Freeform 8">
              <a:extLst>
                <a:ext uri="{FF2B5EF4-FFF2-40B4-BE49-F238E27FC236}">
                  <a16:creationId xmlns:a16="http://schemas.microsoft.com/office/drawing/2014/main" id="{F3F6FAB1-632F-D7D5-9ADC-BFDC21E2DE33}"/>
                </a:ext>
              </a:extLst>
            </p:cNvPr>
            <p:cNvSpPr>
              <a:spLocks/>
            </p:cNvSpPr>
            <p:nvPr/>
          </p:nvSpPr>
          <p:spPr bwMode="auto">
            <a:xfrm>
              <a:off x="561" y="586"/>
              <a:ext cx="2339" cy="2339"/>
            </a:xfrm>
            <a:custGeom>
              <a:avLst/>
              <a:gdLst>
                <a:gd name="T0" fmla="+- 0 1822 561"/>
                <a:gd name="T1" fmla="*/ T0 w 2339"/>
                <a:gd name="T2" fmla="+- 0 589 586"/>
                <a:gd name="T3" fmla="*/ 589 h 2339"/>
                <a:gd name="T4" fmla="+- 0 1999 561"/>
                <a:gd name="T5" fmla="*/ T4 w 2339"/>
                <a:gd name="T6" fmla="+- 0 616 586"/>
                <a:gd name="T7" fmla="*/ 616 h 2339"/>
                <a:gd name="T8" fmla="+- 0 2165 561"/>
                <a:gd name="T9" fmla="*/ T8 w 2339"/>
                <a:gd name="T10" fmla="+- 0 669 586"/>
                <a:gd name="T11" fmla="*/ 669 h 2339"/>
                <a:gd name="T12" fmla="+- 0 2321 561"/>
                <a:gd name="T13" fmla="*/ T12 w 2339"/>
                <a:gd name="T14" fmla="+- 0 745 586"/>
                <a:gd name="T15" fmla="*/ 745 h 2339"/>
                <a:gd name="T16" fmla="+- 0 2462 561"/>
                <a:gd name="T17" fmla="*/ T16 w 2339"/>
                <a:gd name="T18" fmla="+- 0 842 586"/>
                <a:gd name="T19" fmla="*/ 842 h 2339"/>
                <a:gd name="T20" fmla="+- 0 2587 561"/>
                <a:gd name="T21" fmla="*/ T20 w 2339"/>
                <a:gd name="T22" fmla="+- 0 959 586"/>
                <a:gd name="T23" fmla="*/ 959 h 2339"/>
                <a:gd name="T24" fmla="+- 0 2694 561"/>
                <a:gd name="T25" fmla="*/ T24 w 2339"/>
                <a:gd name="T26" fmla="+- 0 1092 586"/>
                <a:gd name="T27" fmla="*/ 1092 h 2339"/>
                <a:gd name="T28" fmla="+- 0 2781 561"/>
                <a:gd name="T29" fmla="*/ T28 w 2339"/>
                <a:gd name="T30" fmla="+- 0 1241 586"/>
                <a:gd name="T31" fmla="*/ 1241 h 2339"/>
                <a:gd name="T32" fmla="+- 0 2846 561"/>
                <a:gd name="T33" fmla="*/ T32 w 2339"/>
                <a:gd name="T34" fmla="+- 0 1402 586"/>
                <a:gd name="T35" fmla="*/ 1402 h 2339"/>
                <a:gd name="T36" fmla="+- 0 2886 561"/>
                <a:gd name="T37" fmla="*/ T36 w 2339"/>
                <a:gd name="T38" fmla="+- 0 1574 586"/>
                <a:gd name="T39" fmla="*/ 1574 h 2339"/>
                <a:gd name="T40" fmla="+- 0 2900 561"/>
                <a:gd name="T41" fmla="*/ T40 w 2339"/>
                <a:gd name="T42" fmla="+- 0 1755 586"/>
                <a:gd name="T43" fmla="*/ 1755 h 2339"/>
                <a:gd name="T44" fmla="+- 0 2892 561"/>
                <a:gd name="T45" fmla="*/ T44 w 2339"/>
                <a:gd name="T46" fmla="+- 0 1891 586"/>
                <a:gd name="T47" fmla="*/ 1891 h 2339"/>
                <a:gd name="T48" fmla="+- 0 2858 561"/>
                <a:gd name="T49" fmla="*/ T48 w 2339"/>
                <a:gd name="T50" fmla="+- 0 2066 586"/>
                <a:gd name="T51" fmla="*/ 2066 h 2339"/>
                <a:gd name="T52" fmla="+- 0 2799 561"/>
                <a:gd name="T53" fmla="*/ T52 w 2339"/>
                <a:gd name="T54" fmla="+- 0 2230 586"/>
                <a:gd name="T55" fmla="*/ 2230 h 2339"/>
                <a:gd name="T56" fmla="+- 0 2718 561"/>
                <a:gd name="T57" fmla="*/ T56 w 2339"/>
                <a:gd name="T58" fmla="+- 0 2382 586"/>
                <a:gd name="T59" fmla="*/ 2382 h 2339"/>
                <a:gd name="T60" fmla="+- 0 2615 561"/>
                <a:gd name="T61" fmla="*/ T60 w 2339"/>
                <a:gd name="T62" fmla="+- 0 2519 586"/>
                <a:gd name="T63" fmla="*/ 2519 h 2339"/>
                <a:gd name="T64" fmla="+- 0 2495 561"/>
                <a:gd name="T65" fmla="*/ T64 w 2339"/>
                <a:gd name="T66" fmla="+- 0 2640 586"/>
                <a:gd name="T67" fmla="*/ 2640 h 2339"/>
                <a:gd name="T68" fmla="+- 0 2357 561"/>
                <a:gd name="T69" fmla="*/ T68 w 2339"/>
                <a:gd name="T70" fmla="+- 0 2742 586"/>
                <a:gd name="T71" fmla="*/ 2742 h 2339"/>
                <a:gd name="T72" fmla="+- 0 2205 561"/>
                <a:gd name="T73" fmla="*/ T72 w 2339"/>
                <a:gd name="T74" fmla="+- 0 2824 586"/>
                <a:gd name="T75" fmla="*/ 2824 h 2339"/>
                <a:gd name="T76" fmla="+- 0 2041 561"/>
                <a:gd name="T77" fmla="*/ T76 w 2339"/>
                <a:gd name="T78" fmla="+- 0 2882 586"/>
                <a:gd name="T79" fmla="*/ 2882 h 2339"/>
                <a:gd name="T80" fmla="+- 0 1867 561"/>
                <a:gd name="T81" fmla="*/ T80 w 2339"/>
                <a:gd name="T82" fmla="+- 0 2916 586"/>
                <a:gd name="T83" fmla="*/ 2916 h 2339"/>
                <a:gd name="T84" fmla="+- 0 1730 561"/>
                <a:gd name="T85" fmla="*/ T84 w 2339"/>
                <a:gd name="T86" fmla="+- 0 2924 586"/>
                <a:gd name="T87" fmla="*/ 2924 h 2339"/>
                <a:gd name="T88" fmla="+- 0 1594 561"/>
                <a:gd name="T89" fmla="*/ T88 w 2339"/>
                <a:gd name="T90" fmla="+- 0 2916 586"/>
                <a:gd name="T91" fmla="*/ 2916 h 2339"/>
                <a:gd name="T92" fmla="+- 0 1420 561"/>
                <a:gd name="T93" fmla="*/ T92 w 2339"/>
                <a:gd name="T94" fmla="+- 0 2882 586"/>
                <a:gd name="T95" fmla="*/ 2882 h 2339"/>
                <a:gd name="T96" fmla="+- 0 1255 561"/>
                <a:gd name="T97" fmla="*/ T96 w 2339"/>
                <a:gd name="T98" fmla="+- 0 2824 586"/>
                <a:gd name="T99" fmla="*/ 2824 h 2339"/>
                <a:gd name="T100" fmla="+- 0 1104 561"/>
                <a:gd name="T101" fmla="*/ T100 w 2339"/>
                <a:gd name="T102" fmla="+- 0 2742 586"/>
                <a:gd name="T103" fmla="*/ 2742 h 2339"/>
                <a:gd name="T104" fmla="+- 0 966 561"/>
                <a:gd name="T105" fmla="*/ T104 w 2339"/>
                <a:gd name="T106" fmla="+- 0 2640 586"/>
                <a:gd name="T107" fmla="*/ 2640 h 2339"/>
                <a:gd name="T108" fmla="+- 0 845 561"/>
                <a:gd name="T109" fmla="*/ T108 w 2339"/>
                <a:gd name="T110" fmla="+- 0 2519 586"/>
                <a:gd name="T111" fmla="*/ 2519 h 2339"/>
                <a:gd name="T112" fmla="+- 0 743 561"/>
                <a:gd name="T113" fmla="*/ T112 w 2339"/>
                <a:gd name="T114" fmla="+- 0 2382 586"/>
                <a:gd name="T115" fmla="*/ 2382 h 2339"/>
                <a:gd name="T116" fmla="+- 0 662 561"/>
                <a:gd name="T117" fmla="*/ T116 w 2339"/>
                <a:gd name="T118" fmla="+- 0 2230 586"/>
                <a:gd name="T119" fmla="*/ 2230 h 2339"/>
                <a:gd name="T120" fmla="+- 0 603 561"/>
                <a:gd name="T121" fmla="*/ T120 w 2339"/>
                <a:gd name="T122" fmla="+- 0 2066 586"/>
                <a:gd name="T123" fmla="*/ 2066 h 2339"/>
                <a:gd name="T124" fmla="+- 0 569 561"/>
                <a:gd name="T125" fmla="*/ T124 w 2339"/>
                <a:gd name="T126" fmla="+- 0 1891 586"/>
                <a:gd name="T127" fmla="*/ 1891 h 2339"/>
                <a:gd name="T128" fmla="+- 0 561 561"/>
                <a:gd name="T129" fmla="*/ T128 w 2339"/>
                <a:gd name="T130" fmla="+- 0 1755 586"/>
                <a:gd name="T131" fmla="*/ 1755 h 2339"/>
                <a:gd name="T132" fmla="+- 0 569 561"/>
                <a:gd name="T133" fmla="*/ T132 w 2339"/>
                <a:gd name="T134" fmla="+- 0 1619 586"/>
                <a:gd name="T135" fmla="*/ 1619 h 2339"/>
                <a:gd name="T136" fmla="+- 0 603 561"/>
                <a:gd name="T137" fmla="*/ T136 w 2339"/>
                <a:gd name="T138" fmla="+- 0 1444 586"/>
                <a:gd name="T139" fmla="*/ 1444 h 2339"/>
                <a:gd name="T140" fmla="+- 0 662 561"/>
                <a:gd name="T141" fmla="*/ T140 w 2339"/>
                <a:gd name="T142" fmla="+- 0 1280 586"/>
                <a:gd name="T143" fmla="*/ 1280 h 2339"/>
                <a:gd name="T144" fmla="+- 0 743 561"/>
                <a:gd name="T145" fmla="*/ T144 w 2339"/>
                <a:gd name="T146" fmla="+- 0 1128 586"/>
                <a:gd name="T147" fmla="*/ 1128 h 2339"/>
                <a:gd name="T148" fmla="+- 0 845 561"/>
                <a:gd name="T149" fmla="*/ T148 w 2339"/>
                <a:gd name="T150" fmla="+- 0 991 586"/>
                <a:gd name="T151" fmla="*/ 991 h 2339"/>
                <a:gd name="T152" fmla="+- 0 966 561"/>
                <a:gd name="T153" fmla="*/ T152 w 2339"/>
                <a:gd name="T154" fmla="+- 0 870 586"/>
                <a:gd name="T155" fmla="*/ 870 h 2339"/>
                <a:gd name="T156" fmla="+- 0 1104 561"/>
                <a:gd name="T157" fmla="*/ T156 w 2339"/>
                <a:gd name="T158" fmla="+- 0 768 586"/>
                <a:gd name="T159" fmla="*/ 768 h 2339"/>
                <a:gd name="T160" fmla="+- 0 1255 561"/>
                <a:gd name="T161" fmla="*/ T160 w 2339"/>
                <a:gd name="T162" fmla="+- 0 686 586"/>
                <a:gd name="T163" fmla="*/ 686 h 2339"/>
                <a:gd name="T164" fmla="+- 0 1420 561"/>
                <a:gd name="T165" fmla="*/ T164 w 2339"/>
                <a:gd name="T166" fmla="+- 0 627 586"/>
                <a:gd name="T167" fmla="*/ 627 h 2339"/>
                <a:gd name="T168" fmla="+- 0 1594 561"/>
                <a:gd name="T169" fmla="*/ T168 w 2339"/>
                <a:gd name="T170" fmla="+- 0 593 586"/>
                <a:gd name="T171" fmla="*/ 593 h 2339"/>
                <a:gd name="T172" fmla="+- 0 1730 561"/>
                <a:gd name="T173" fmla="*/ T172 w 2339"/>
                <a:gd name="T174" fmla="+- 0 586 586"/>
                <a:gd name="T175" fmla="*/ 586 h 233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Lst>
              <a:rect l="0" t="0" r="r" b="b"/>
              <a:pathLst>
                <a:path w="2339" h="2339">
                  <a:moveTo>
                    <a:pt x="1169" y="0"/>
                  </a:moveTo>
                  <a:lnTo>
                    <a:pt x="1261" y="3"/>
                  </a:lnTo>
                  <a:lnTo>
                    <a:pt x="1350" y="13"/>
                  </a:lnTo>
                  <a:lnTo>
                    <a:pt x="1438" y="30"/>
                  </a:lnTo>
                  <a:lnTo>
                    <a:pt x="1522" y="54"/>
                  </a:lnTo>
                  <a:lnTo>
                    <a:pt x="1604" y="83"/>
                  </a:lnTo>
                  <a:lnTo>
                    <a:pt x="1684" y="118"/>
                  </a:lnTo>
                  <a:lnTo>
                    <a:pt x="1760" y="159"/>
                  </a:lnTo>
                  <a:lnTo>
                    <a:pt x="1832" y="205"/>
                  </a:lnTo>
                  <a:lnTo>
                    <a:pt x="1901" y="256"/>
                  </a:lnTo>
                  <a:lnTo>
                    <a:pt x="1966" y="312"/>
                  </a:lnTo>
                  <a:lnTo>
                    <a:pt x="2026" y="373"/>
                  </a:lnTo>
                  <a:lnTo>
                    <a:pt x="2082" y="437"/>
                  </a:lnTo>
                  <a:lnTo>
                    <a:pt x="2133" y="506"/>
                  </a:lnTo>
                  <a:lnTo>
                    <a:pt x="2179" y="579"/>
                  </a:lnTo>
                  <a:lnTo>
                    <a:pt x="2220" y="655"/>
                  </a:lnTo>
                  <a:lnTo>
                    <a:pt x="2255" y="734"/>
                  </a:lnTo>
                  <a:lnTo>
                    <a:pt x="2285" y="816"/>
                  </a:lnTo>
                  <a:lnTo>
                    <a:pt x="2308" y="901"/>
                  </a:lnTo>
                  <a:lnTo>
                    <a:pt x="2325" y="988"/>
                  </a:lnTo>
                  <a:lnTo>
                    <a:pt x="2335" y="1077"/>
                  </a:lnTo>
                  <a:lnTo>
                    <a:pt x="2339" y="1169"/>
                  </a:lnTo>
                  <a:lnTo>
                    <a:pt x="2338" y="1215"/>
                  </a:lnTo>
                  <a:lnTo>
                    <a:pt x="2331" y="1305"/>
                  </a:lnTo>
                  <a:lnTo>
                    <a:pt x="2317" y="1394"/>
                  </a:lnTo>
                  <a:lnTo>
                    <a:pt x="2297" y="1480"/>
                  </a:lnTo>
                  <a:lnTo>
                    <a:pt x="2271" y="1563"/>
                  </a:lnTo>
                  <a:lnTo>
                    <a:pt x="2238" y="1644"/>
                  </a:lnTo>
                  <a:lnTo>
                    <a:pt x="2200" y="1722"/>
                  </a:lnTo>
                  <a:lnTo>
                    <a:pt x="2157" y="1796"/>
                  </a:lnTo>
                  <a:lnTo>
                    <a:pt x="2108" y="1866"/>
                  </a:lnTo>
                  <a:lnTo>
                    <a:pt x="2054" y="1933"/>
                  </a:lnTo>
                  <a:lnTo>
                    <a:pt x="1996" y="1996"/>
                  </a:lnTo>
                  <a:lnTo>
                    <a:pt x="1934" y="2054"/>
                  </a:lnTo>
                  <a:lnTo>
                    <a:pt x="1867" y="2108"/>
                  </a:lnTo>
                  <a:lnTo>
                    <a:pt x="1796" y="2156"/>
                  </a:lnTo>
                  <a:lnTo>
                    <a:pt x="1722" y="2200"/>
                  </a:lnTo>
                  <a:lnTo>
                    <a:pt x="1644" y="2238"/>
                  </a:lnTo>
                  <a:lnTo>
                    <a:pt x="1564" y="2270"/>
                  </a:lnTo>
                  <a:lnTo>
                    <a:pt x="1480" y="2296"/>
                  </a:lnTo>
                  <a:lnTo>
                    <a:pt x="1394" y="2317"/>
                  </a:lnTo>
                  <a:lnTo>
                    <a:pt x="1306" y="2330"/>
                  </a:lnTo>
                  <a:lnTo>
                    <a:pt x="1215" y="2337"/>
                  </a:lnTo>
                  <a:lnTo>
                    <a:pt x="1169" y="2338"/>
                  </a:lnTo>
                  <a:lnTo>
                    <a:pt x="1123" y="2337"/>
                  </a:lnTo>
                  <a:lnTo>
                    <a:pt x="1033" y="2330"/>
                  </a:lnTo>
                  <a:lnTo>
                    <a:pt x="945" y="2317"/>
                  </a:lnTo>
                  <a:lnTo>
                    <a:pt x="859" y="2296"/>
                  </a:lnTo>
                  <a:lnTo>
                    <a:pt x="775" y="2270"/>
                  </a:lnTo>
                  <a:lnTo>
                    <a:pt x="694" y="2238"/>
                  </a:lnTo>
                  <a:lnTo>
                    <a:pt x="617" y="2200"/>
                  </a:lnTo>
                  <a:lnTo>
                    <a:pt x="543" y="2156"/>
                  </a:lnTo>
                  <a:lnTo>
                    <a:pt x="472" y="2108"/>
                  </a:lnTo>
                  <a:lnTo>
                    <a:pt x="405" y="2054"/>
                  </a:lnTo>
                  <a:lnTo>
                    <a:pt x="343" y="1996"/>
                  </a:lnTo>
                  <a:lnTo>
                    <a:pt x="284" y="1933"/>
                  </a:lnTo>
                  <a:lnTo>
                    <a:pt x="231" y="1866"/>
                  </a:lnTo>
                  <a:lnTo>
                    <a:pt x="182" y="1796"/>
                  </a:lnTo>
                  <a:lnTo>
                    <a:pt x="139" y="1722"/>
                  </a:lnTo>
                  <a:lnTo>
                    <a:pt x="101" y="1644"/>
                  </a:lnTo>
                  <a:lnTo>
                    <a:pt x="68" y="1563"/>
                  </a:lnTo>
                  <a:lnTo>
                    <a:pt x="42" y="1480"/>
                  </a:lnTo>
                  <a:lnTo>
                    <a:pt x="22" y="1394"/>
                  </a:lnTo>
                  <a:lnTo>
                    <a:pt x="8" y="1305"/>
                  </a:lnTo>
                  <a:lnTo>
                    <a:pt x="1" y="1215"/>
                  </a:lnTo>
                  <a:lnTo>
                    <a:pt x="0" y="1169"/>
                  </a:lnTo>
                  <a:lnTo>
                    <a:pt x="1" y="1123"/>
                  </a:lnTo>
                  <a:lnTo>
                    <a:pt x="8" y="1033"/>
                  </a:lnTo>
                  <a:lnTo>
                    <a:pt x="22" y="944"/>
                  </a:lnTo>
                  <a:lnTo>
                    <a:pt x="42" y="858"/>
                  </a:lnTo>
                  <a:lnTo>
                    <a:pt x="68" y="774"/>
                  </a:lnTo>
                  <a:lnTo>
                    <a:pt x="101" y="694"/>
                  </a:lnTo>
                  <a:lnTo>
                    <a:pt x="139" y="616"/>
                  </a:lnTo>
                  <a:lnTo>
                    <a:pt x="182" y="542"/>
                  </a:lnTo>
                  <a:lnTo>
                    <a:pt x="231" y="471"/>
                  </a:lnTo>
                  <a:lnTo>
                    <a:pt x="284" y="405"/>
                  </a:lnTo>
                  <a:lnTo>
                    <a:pt x="343" y="342"/>
                  </a:lnTo>
                  <a:lnTo>
                    <a:pt x="405" y="284"/>
                  </a:lnTo>
                  <a:lnTo>
                    <a:pt x="472" y="230"/>
                  </a:lnTo>
                  <a:lnTo>
                    <a:pt x="543" y="182"/>
                  </a:lnTo>
                  <a:lnTo>
                    <a:pt x="617" y="138"/>
                  </a:lnTo>
                  <a:lnTo>
                    <a:pt x="694" y="100"/>
                  </a:lnTo>
                  <a:lnTo>
                    <a:pt x="775" y="68"/>
                  </a:lnTo>
                  <a:lnTo>
                    <a:pt x="859" y="41"/>
                  </a:lnTo>
                  <a:lnTo>
                    <a:pt x="945" y="21"/>
                  </a:lnTo>
                  <a:lnTo>
                    <a:pt x="1033" y="7"/>
                  </a:lnTo>
                  <a:lnTo>
                    <a:pt x="1123" y="0"/>
                  </a:lnTo>
                  <a:lnTo>
                    <a:pt x="1169" y="0"/>
                  </a:lnTo>
                  <a:close/>
                </a:path>
              </a:pathLst>
            </a:custGeom>
            <a:noFill/>
            <a:ln w="3877">
              <a:solidFill>
                <a:srgbClr val="151616"/>
              </a:solidFill>
              <a:round/>
              <a:headEnd/>
              <a:tailEnd/>
            </a:ln>
          </p:spPr>
          <p:txBody>
            <a:bodyPr rot="0" vert="horz" wrap="square" lIns="91440" tIns="45720" rIns="91440" bIns="45720" anchor="t" anchorCtr="0" upright="1">
              <a:noAutofit/>
            </a:bodyPr>
            <a:lstStyle/>
            <a:p>
              <a:endParaRPr lang="en-US"/>
            </a:p>
          </p:txBody>
        </p:sp>
        <p:pic>
          <p:nvPicPr>
            <p:cNvPr id="19" name="Picture 18">
              <a:extLst>
                <a:ext uri="{FF2B5EF4-FFF2-40B4-BE49-F238E27FC236}">
                  <a16:creationId xmlns:a16="http://schemas.microsoft.com/office/drawing/2014/main" id="{9E03D1E8-54E0-0064-91FB-D1B69FF1760C}"/>
                </a:ext>
              </a:extLst>
            </p:cNvPr>
            <p:cNvPicPr>
              <a:picLocks noChangeAspect="1" noChangeArrowheads="1"/>
            </p:cNvPicPr>
            <p:nvPr/>
          </p:nvPicPr>
          <p:blipFill>
            <a:blip r:embed="rId3" cstate="print"/>
            <a:srcRect/>
            <a:stretch>
              <a:fillRect/>
            </a:stretch>
          </p:blipFill>
          <p:spPr bwMode="auto">
            <a:xfrm>
              <a:off x="0" y="0"/>
              <a:ext cx="3454" cy="3463"/>
            </a:xfrm>
            <a:prstGeom prst="rect">
              <a:avLst/>
            </a:prstGeom>
            <a:noFill/>
          </p:spPr>
        </p:pic>
      </p:grpSp>
      <p:pic>
        <p:nvPicPr>
          <p:cNvPr id="8" name="Picture 7">
            <a:extLst>
              <a:ext uri="{FF2B5EF4-FFF2-40B4-BE49-F238E27FC236}">
                <a16:creationId xmlns:a16="http://schemas.microsoft.com/office/drawing/2014/main" id="{3F61FD4B-E428-0F8B-379C-6181E6DC43C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71825" y="245776"/>
            <a:ext cx="720413" cy="994121"/>
          </a:xfrm>
          <a:prstGeom prst="rect">
            <a:avLst/>
          </a:prstGeom>
          <a:noFill/>
          <a:ln>
            <a:noFill/>
          </a:ln>
        </p:spPr>
      </p:pic>
      <p:pic>
        <p:nvPicPr>
          <p:cNvPr id="9" name="Picture 8" descr="A green sign with white text&#10;&#10;AI-generated content may be incorrect.">
            <a:extLst>
              <a:ext uri="{FF2B5EF4-FFF2-40B4-BE49-F238E27FC236}">
                <a16:creationId xmlns:a16="http://schemas.microsoft.com/office/drawing/2014/main" id="{B5681BE7-1261-496C-BDC0-D2F577E603A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883656" y="440540"/>
            <a:ext cx="2748445" cy="719676"/>
          </a:xfrm>
          <a:prstGeom prst="rect">
            <a:avLst/>
          </a:prstGeom>
          <a:noFill/>
          <a:ln>
            <a:noFill/>
          </a:ln>
        </p:spPr>
      </p:pic>
      <p:pic>
        <p:nvPicPr>
          <p:cNvPr id="15" name="Picture 14">
            <a:extLst>
              <a:ext uri="{FF2B5EF4-FFF2-40B4-BE49-F238E27FC236}">
                <a16:creationId xmlns:a16="http://schemas.microsoft.com/office/drawing/2014/main" id="{1C5CBE55-7A47-4F26-B9EB-549E66B2CA5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495300" y="334218"/>
            <a:ext cx="2035725" cy="817239"/>
          </a:xfrm>
          <a:prstGeom prst="rect">
            <a:avLst/>
          </a:prstGeom>
          <a:noFill/>
          <a:ln>
            <a:noFill/>
          </a:ln>
        </p:spPr>
      </p:pic>
      <p:pic>
        <p:nvPicPr>
          <p:cNvPr id="16" name="Picture 15">
            <a:extLst>
              <a:ext uri="{FF2B5EF4-FFF2-40B4-BE49-F238E27FC236}">
                <a16:creationId xmlns:a16="http://schemas.microsoft.com/office/drawing/2014/main" id="{29373420-565F-4D49-9574-0FA1C040534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5747" y="334218"/>
            <a:ext cx="1853016" cy="950087"/>
          </a:xfrm>
          <a:prstGeom prst="rect">
            <a:avLst/>
          </a:prstGeom>
        </p:spPr>
      </p:pic>
    </p:spTree>
    <p:extLst>
      <p:ext uri="{BB962C8B-B14F-4D97-AF65-F5344CB8AC3E}">
        <p14:creationId xmlns:p14="http://schemas.microsoft.com/office/powerpoint/2010/main" val="2564524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93099-4425-89F6-2FDC-D86DBC8E2A0F}"/>
              </a:ext>
            </a:extLst>
          </p:cNvPr>
          <p:cNvSpPr>
            <a:spLocks noGrp="1"/>
          </p:cNvSpPr>
          <p:nvPr>
            <p:ph type="title"/>
          </p:nvPr>
        </p:nvSpPr>
        <p:spPr/>
        <p:txBody>
          <a:bodyPr/>
          <a:lstStyle/>
          <a:p>
            <a:r>
              <a:rPr lang="en-US" dirty="0"/>
              <a:t>Fertilizer pinnacle of India’s subsidy complex</a:t>
            </a:r>
          </a:p>
        </p:txBody>
      </p:sp>
      <p:sp>
        <p:nvSpPr>
          <p:cNvPr id="3" name="Content Placeholder 2">
            <a:extLst>
              <a:ext uri="{FF2B5EF4-FFF2-40B4-BE49-F238E27FC236}">
                <a16:creationId xmlns:a16="http://schemas.microsoft.com/office/drawing/2014/main" id="{66196D36-DD01-DC22-BFC9-5805C7ED4E2C}"/>
              </a:ext>
            </a:extLst>
          </p:cNvPr>
          <p:cNvSpPr>
            <a:spLocks noGrp="1"/>
          </p:cNvSpPr>
          <p:nvPr>
            <p:ph idx="1"/>
          </p:nvPr>
        </p:nvSpPr>
        <p:spPr/>
        <p:txBody>
          <a:bodyPr/>
          <a:lstStyle/>
          <a:p>
            <a:r>
              <a:rPr lang="en-US" dirty="0"/>
              <a:t>0.5% of India GDP</a:t>
            </a:r>
          </a:p>
          <a:p>
            <a:r>
              <a:rPr lang="en-US" dirty="0"/>
              <a:t>Ag R&amp;D 0.4% of ag GDP- total GDP even smaller</a:t>
            </a:r>
          </a:p>
          <a:p>
            <a:r>
              <a:rPr lang="en-US" dirty="0"/>
              <a:t>targets public spending on education at </a:t>
            </a:r>
            <a:r>
              <a:rPr lang="en-US" b="1" dirty="0"/>
              <a:t>6% of GDP</a:t>
            </a:r>
            <a:r>
              <a:rPr lang="en-US" dirty="0"/>
              <a:t>, a goal India has not yet reached.</a:t>
            </a:r>
          </a:p>
          <a:p>
            <a:r>
              <a:rPr lang="en-US" dirty="0"/>
              <a:t>Urea 68% of fertilizer subsidy</a:t>
            </a:r>
          </a:p>
          <a:p>
            <a:r>
              <a:rPr lang="en-US" b="1" dirty="0"/>
              <a:t>₹1.71 to ₹1.91+ lakh crore</a:t>
            </a:r>
            <a:r>
              <a:rPr lang="en-US" dirty="0"/>
              <a:t>, with actual expenditure going past </a:t>
            </a:r>
            <a:r>
              <a:rPr lang="en-US" b="1" dirty="0"/>
              <a:t>₹3 lakh crore</a:t>
            </a:r>
            <a:r>
              <a:rPr lang="en-US" dirty="0"/>
              <a:t> during global supply shocks and high energy/natural gas import costs.</a:t>
            </a:r>
          </a:p>
        </p:txBody>
      </p:sp>
    </p:spTree>
    <p:extLst>
      <p:ext uri="{BB962C8B-B14F-4D97-AF65-F5344CB8AC3E}">
        <p14:creationId xmlns:p14="http://schemas.microsoft.com/office/powerpoint/2010/main" val="38669269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84AE7CA-9506-C2AB-FA16-7E72DF25E9C7}"/>
              </a:ext>
            </a:extLst>
          </p:cNvPr>
          <p:cNvSpPr>
            <a:spLocks noGrp="1"/>
          </p:cNvSpPr>
          <p:nvPr>
            <p:ph type="title"/>
          </p:nvPr>
        </p:nvSpPr>
        <p:spPr>
          <a:xfrm>
            <a:off x="502920" y="305736"/>
            <a:ext cx="10515600" cy="1325563"/>
          </a:xfrm>
        </p:spPr>
        <p:txBody>
          <a:bodyPr>
            <a:normAutofit fontScale="90000"/>
          </a:bodyPr>
          <a:lstStyle/>
          <a:p>
            <a:r>
              <a:rPr lang="en-US" sz="3200" dirty="0">
                <a:solidFill>
                  <a:srgbClr val="1F2328"/>
                </a:solidFill>
                <a:latin typeface="Arial" pitchFamily="34" charset="0"/>
                <a:ea typeface="Arial" pitchFamily="34" charset="-122"/>
                <a:cs typeface="Arial" pitchFamily="34" charset="-120"/>
              </a:rPr>
              <a:t>2026: a conflict in the Gulf reached India's fields – </a:t>
            </a:r>
            <a:r>
              <a:rPr lang="en-US" sz="3200" dirty="0" err="1">
                <a:solidFill>
                  <a:srgbClr val="1F2328"/>
                </a:solidFill>
                <a:latin typeface="Arial" pitchFamily="34" charset="0"/>
                <a:ea typeface="Arial" pitchFamily="34" charset="-122"/>
                <a:cs typeface="Arial" pitchFamily="34" charset="-120"/>
              </a:rPr>
              <a:t>Damodran</a:t>
            </a:r>
            <a:r>
              <a:rPr lang="en-US" sz="3200" dirty="0">
                <a:solidFill>
                  <a:srgbClr val="1F2328"/>
                </a:solidFill>
                <a:latin typeface="Arial" pitchFamily="34" charset="0"/>
                <a:ea typeface="Arial" pitchFamily="34" charset="-122"/>
                <a:cs typeface="Arial" pitchFamily="34" charset="-120"/>
              </a:rPr>
              <a:t> calls it fossilization of Indian agriculture – AERA 2026</a:t>
            </a:r>
            <a:endParaRPr lang="en-US" sz="3200" dirty="0"/>
          </a:p>
        </p:txBody>
      </p:sp>
      <p:graphicFrame>
        <p:nvGraphicFramePr>
          <p:cNvPr id="7" name="Table 0">
            <a:extLst>
              <a:ext uri="{FF2B5EF4-FFF2-40B4-BE49-F238E27FC236}">
                <a16:creationId xmlns:a16="http://schemas.microsoft.com/office/drawing/2014/main" id="{ADB69717-3C63-82C2-5D63-3369B095DB45}"/>
              </a:ext>
            </a:extLst>
          </p:cNvPr>
          <p:cNvGraphicFramePr>
            <a:graphicFrameLocks noGrp="1"/>
          </p:cNvGraphicFramePr>
          <p:nvPr>
            <p:extLst>
              <p:ext uri="{D42A27DB-BD31-4B8C-83A1-F6EECF244321}">
                <p14:modId xmlns:p14="http://schemas.microsoft.com/office/powerpoint/2010/main" val="3111896012"/>
              </p:ext>
            </p:extLst>
          </p:nvPr>
        </p:nvGraphicFramePr>
        <p:xfrm>
          <a:off x="548640" y="1654544"/>
          <a:ext cx="6766560" cy="1536192"/>
        </p:xfrm>
        <a:graphic>
          <a:graphicData uri="http://schemas.openxmlformats.org/drawingml/2006/table">
            <a:tbl>
              <a:tblPr/>
              <a:tblGrid>
                <a:gridCol w="1828800">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737360">
                  <a:extLst>
                    <a:ext uri="{9D8B030D-6E8A-4147-A177-3AD203B41FA5}">
                      <a16:colId xmlns:a16="http://schemas.microsoft.com/office/drawing/2014/main" val="20002"/>
                    </a:ext>
                  </a:extLst>
                </a:gridCol>
                <a:gridCol w="1737360">
                  <a:extLst>
                    <a:ext uri="{9D8B030D-6E8A-4147-A177-3AD203B41FA5}">
                      <a16:colId xmlns:a16="http://schemas.microsoft.com/office/drawing/2014/main" val="20003"/>
                    </a:ext>
                  </a:extLst>
                </a:gridCol>
              </a:tblGrid>
              <a:tr h="384048">
                <a:tc>
                  <a:txBody>
                    <a:bodyPr/>
                    <a:lstStyle/>
                    <a:p>
                      <a:pPr marL="0" indent="0">
                        <a:buNone/>
                      </a:pPr>
                      <a:r>
                        <a:rPr lang="en-US" sz="1500" b="1" dirty="0">
                          <a:solidFill>
                            <a:srgbClr val="1F2328"/>
                          </a:solidFill>
                          <a:latin typeface="Arial" pitchFamily="34" charset="0"/>
                          <a:ea typeface="Arial" pitchFamily="34" charset="-122"/>
                          <a:cs typeface="Arial" pitchFamily="34" charset="-120"/>
                        </a:rPr>
                        <a:t>Nutrient</a:t>
                      </a:r>
                      <a:endParaRPr lang="en-US" sz="1500" dirty="0">
                        <a:latin typeface="Arial" charset="0"/>
                        <a:ea typeface="Arial" charset="0"/>
                        <a:cs typeface="Arial" charset="0"/>
                      </a:endParaRPr>
                    </a:p>
                  </a:txBody>
                  <a:tcPr marL="54864" marR="54864" marT="54864" marB="54864">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accent1">
                        <a:lumMod val="40000"/>
                        <a:lumOff val="60000"/>
                      </a:schemeClr>
                    </a:solidFill>
                  </a:tcPr>
                </a:tc>
                <a:tc>
                  <a:txBody>
                    <a:bodyPr/>
                    <a:lstStyle/>
                    <a:p>
                      <a:pPr marL="0" indent="0">
                        <a:buNone/>
                      </a:pPr>
                      <a:r>
                        <a:rPr lang="en-US" sz="1500" b="1" dirty="0">
                          <a:solidFill>
                            <a:srgbClr val="1F2328"/>
                          </a:solidFill>
                          <a:latin typeface="Arial" pitchFamily="34" charset="0"/>
                          <a:ea typeface="Arial" charset="0"/>
                          <a:cs typeface="Arial" pitchFamily="34" charset="-120"/>
                        </a:rPr>
                        <a:t>Total</a:t>
                      </a:r>
                      <a:endParaRPr lang="en-US" sz="1500" dirty="0">
                        <a:latin typeface="Arial" charset="0"/>
                        <a:ea typeface="Arial" charset="0"/>
                        <a:cs typeface="Arial" charset="0"/>
                      </a:endParaRPr>
                    </a:p>
                  </a:txBody>
                  <a:tcPr marL="54864" marR="54864" marT="54864" marB="54864">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accent1">
                        <a:lumMod val="40000"/>
                        <a:lumOff val="60000"/>
                      </a:schemeClr>
                    </a:solidFill>
                  </a:tcPr>
                </a:tc>
                <a:tc>
                  <a:txBody>
                    <a:bodyPr/>
                    <a:lstStyle/>
                    <a:p>
                      <a:pPr marL="0" indent="0">
                        <a:buNone/>
                      </a:pPr>
                      <a:r>
                        <a:rPr lang="en-US" sz="1500" b="1" dirty="0">
                          <a:solidFill>
                            <a:srgbClr val="1F2328"/>
                          </a:solidFill>
                          <a:latin typeface="Arial" pitchFamily="34" charset="0"/>
                          <a:ea typeface="Arial" pitchFamily="34" charset="-122"/>
                          <a:cs typeface="Arial" pitchFamily="34" charset="-120"/>
                        </a:rPr>
                        <a:t>Share imported</a:t>
                      </a:r>
                      <a:endParaRPr lang="en-US" sz="1500" dirty="0">
                        <a:latin typeface="Arial" charset="0"/>
                        <a:ea typeface="Arial" charset="0"/>
                        <a:cs typeface="Arial" charset="0"/>
                      </a:endParaRPr>
                    </a:p>
                  </a:txBody>
                  <a:tcPr marL="54864" marR="54864" marT="54864" marB="54864">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accent1">
                        <a:lumMod val="40000"/>
                        <a:lumOff val="60000"/>
                      </a:schemeClr>
                    </a:solidFill>
                  </a:tcPr>
                </a:tc>
                <a:tc>
                  <a:txBody>
                    <a:bodyPr/>
                    <a:lstStyle/>
                    <a:p>
                      <a:pPr marL="0" indent="0">
                        <a:buNone/>
                      </a:pPr>
                      <a:r>
                        <a:rPr lang="en-US" sz="1500" b="1" dirty="0">
                          <a:solidFill>
                            <a:srgbClr val="1F2328"/>
                          </a:solidFill>
                          <a:latin typeface="Arial" pitchFamily="34" charset="0"/>
                          <a:ea typeface="Arial" pitchFamily="34" charset="-122"/>
                          <a:cs typeface="Arial" pitchFamily="34" charset="-120"/>
                        </a:rPr>
                        <a:t>Imports from Gulf</a:t>
                      </a:r>
                      <a:endParaRPr lang="en-US" sz="1500" dirty="0">
                        <a:latin typeface="Arial" charset="0"/>
                        <a:ea typeface="Arial" charset="0"/>
                        <a:cs typeface="Arial" charset="0"/>
                      </a:endParaRPr>
                    </a:p>
                  </a:txBody>
                  <a:tcPr marL="54864" marR="54864" marT="54864" marB="54864">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00"/>
                  </a:ext>
                </a:extLst>
              </a:tr>
              <a:tr h="384048">
                <a:tc>
                  <a:txBody>
                    <a:bodyPr/>
                    <a:lstStyle/>
                    <a:p>
                      <a:pPr marL="0" indent="0">
                        <a:buNone/>
                      </a:pPr>
                      <a:r>
                        <a:rPr lang="en-US" sz="1500" dirty="0">
                          <a:solidFill>
                            <a:srgbClr val="1F2328"/>
                          </a:solidFill>
                          <a:latin typeface="Arial" pitchFamily="34" charset="0"/>
                          <a:ea typeface="Arial" pitchFamily="34" charset="-122"/>
                          <a:cs typeface="Arial" pitchFamily="34" charset="-120"/>
                        </a:rPr>
                        <a:t>Nitrogen (N)</a:t>
                      </a:r>
                      <a:endParaRPr lang="en-US" sz="1500" dirty="0">
                        <a:latin typeface="Arial" charset="0"/>
                        <a:ea typeface="Arial" charset="0"/>
                        <a:cs typeface="Arial" charset="0"/>
                      </a:endParaRPr>
                    </a:p>
                  </a:txBody>
                  <a:tcPr marL="54864" marR="54864" marT="54864" marB="54864">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tcPr>
                </a:tc>
                <a:tc>
                  <a:txBody>
                    <a:bodyPr/>
                    <a:lstStyle/>
                    <a:p>
                      <a:pPr marL="0" indent="0">
                        <a:buNone/>
                      </a:pPr>
                      <a:r>
                        <a:rPr lang="en-US" sz="1500" dirty="0">
                          <a:solidFill>
                            <a:srgbClr val="1F2328"/>
                          </a:solidFill>
                          <a:latin typeface="Arial" pitchFamily="34" charset="0"/>
                          <a:ea typeface="Arial" pitchFamily="34" charset="-122"/>
                          <a:cs typeface="Arial" pitchFamily="34" charset="-120"/>
                        </a:rPr>
                        <a:t>20 Mt</a:t>
                      </a:r>
                      <a:endParaRPr lang="en-US" sz="1500" dirty="0">
                        <a:latin typeface="Arial" charset="0"/>
                        <a:ea typeface="Arial" charset="0"/>
                        <a:cs typeface="Arial" charset="0"/>
                      </a:endParaRPr>
                    </a:p>
                  </a:txBody>
                  <a:tcPr marL="54864" marR="54864" marT="54864" marB="54864">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tcPr>
                </a:tc>
                <a:tc>
                  <a:txBody>
                    <a:bodyPr/>
                    <a:lstStyle/>
                    <a:p>
                      <a:pPr marL="0" indent="0">
                        <a:buNone/>
                      </a:pPr>
                      <a:r>
                        <a:rPr lang="en-US" sz="1500" dirty="0">
                          <a:solidFill>
                            <a:srgbClr val="1F2328"/>
                          </a:solidFill>
                          <a:latin typeface="Arial" pitchFamily="34" charset="0"/>
                          <a:ea typeface="Arial" pitchFamily="34" charset="-122"/>
                          <a:cs typeface="Arial" pitchFamily="34" charset="-120"/>
                        </a:rPr>
                        <a:t>17%</a:t>
                      </a:r>
                      <a:endParaRPr lang="en-US" sz="1500" dirty="0">
                        <a:latin typeface="Arial" charset="0"/>
                        <a:ea typeface="Arial" charset="0"/>
                        <a:cs typeface="Arial" charset="0"/>
                      </a:endParaRPr>
                    </a:p>
                  </a:txBody>
                  <a:tcPr marL="54864" marR="54864" marT="54864" marB="54864">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tcPr>
                </a:tc>
                <a:tc>
                  <a:txBody>
                    <a:bodyPr/>
                    <a:lstStyle/>
                    <a:p>
                      <a:pPr marL="0" indent="0">
                        <a:buNone/>
                      </a:pPr>
                      <a:r>
                        <a:rPr lang="en-US" sz="1500" dirty="0">
                          <a:solidFill>
                            <a:srgbClr val="1F2328"/>
                          </a:solidFill>
                          <a:latin typeface="Arial" pitchFamily="34" charset="0"/>
                          <a:ea typeface="Arial" pitchFamily="34" charset="-122"/>
                          <a:cs typeface="Arial" pitchFamily="34" charset="-120"/>
                        </a:rPr>
                        <a:t>41%</a:t>
                      </a:r>
                      <a:endParaRPr lang="en-US" sz="1500" dirty="0">
                        <a:latin typeface="Arial" charset="0"/>
                        <a:ea typeface="Arial" charset="0"/>
                        <a:cs typeface="Arial" charset="0"/>
                      </a:endParaRPr>
                    </a:p>
                  </a:txBody>
                  <a:tcPr marL="54864" marR="54864" marT="54864" marB="54864">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tcPr>
                </a:tc>
                <a:extLst>
                  <a:ext uri="{0D108BD9-81ED-4DB2-BD59-A6C34878D82A}">
                    <a16:rowId xmlns:a16="http://schemas.microsoft.com/office/drawing/2014/main" val="10001"/>
                  </a:ext>
                </a:extLst>
              </a:tr>
              <a:tr h="384048">
                <a:tc>
                  <a:txBody>
                    <a:bodyPr/>
                    <a:lstStyle/>
                    <a:p>
                      <a:pPr marL="0" indent="0">
                        <a:buNone/>
                      </a:pPr>
                      <a:r>
                        <a:rPr lang="en-US" sz="1500" dirty="0">
                          <a:solidFill>
                            <a:srgbClr val="1F2328"/>
                          </a:solidFill>
                          <a:latin typeface="Arial" pitchFamily="34" charset="0"/>
                          <a:ea typeface="Arial" pitchFamily="34" charset="-122"/>
                          <a:cs typeface="Arial" pitchFamily="34" charset="-120"/>
                        </a:rPr>
                        <a:t>Phosphorus (P)</a:t>
                      </a:r>
                      <a:endParaRPr lang="en-US" sz="1500" dirty="0">
                        <a:latin typeface="Arial" charset="0"/>
                        <a:ea typeface="Arial" charset="0"/>
                        <a:cs typeface="Arial" charset="0"/>
                      </a:endParaRPr>
                    </a:p>
                  </a:txBody>
                  <a:tcPr marL="54864" marR="54864" marT="54864" marB="54864">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tcPr>
                </a:tc>
                <a:tc>
                  <a:txBody>
                    <a:bodyPr/>
                    <a:lstStyle/>
                    <a:p>
                      <a:pPr marL="0" indent="0">
                        <a:buNone/>
                      </a:pPr>
                      <a:r>
                        <a:rPr lang="en-US" sz="1500" dirty="0">
                          <a:solidFill>
                            <a:srgbClr val="1F2328"/>
                          </a:solidFill>
                          <a:latin typeface="Arial" pitchFamily="34" charset="0"/>
                          <a:ea typeface="Arial" pitchFamily="34" charset="-122"/>
                          <a:cs typeface="Arial" pitchFamily="34" charset="-120"/>
                        </a:rPr>
                        <a:t>3.4 Mt</a:t>
                      </a:r>
                      <a:endParaRPr lang="en-US" sz="1500" dirty="0">
                        <a:latin typeface="Arial" charset="0"/>
                        <a:ea typeface="Arial" charset="0"/>
                        <a:cs typeface="Arial" charset="0"/>
                      </a:endParaRPr>
                    </a:p>
                  </a:txBody>
                  <a:tcPr marL="54864" marR="54864" marT="54864" marB="54864">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tcPr>
                </a:tc>
                <a:tc>
                  <a:txBody>
                    <a:bodyPr/>
                    <a:lstStyle/>
                    <a:p>
                      <a:pPr marL="0" indent="0">
                        <a:buNone/>
                      </a:pPr>
                      <a:r>
                        <a:rPr lang="en-US" sz="1500" dirty="0">
                          <a:solidFill>
                            <a:srgbClr val="1F2328"/>
                          </a:solidFill>
                          <a:latin typeface="Arial" pitchFamily="34" charset="0"/>
                          <a:ea typeface="Arial" pitchFamily="34" charset="-122"/>
                          <a:cs typeface="Arial" pitchFamily="34" charset="-120"/>
                        </a:rPr>
                        <a:t>55%</a:t>
                      </a:r>
                      <a:endParaRPr lang="en-US" sz="1500" dirty="0">
                        <a:latin typeface="Arial" charset="0"/>
                        <a:ea typeface="Arial" charset="0"/>
                        <a:cs typeface="Arial" charset="0"/>
                      </a:endParaRPr>
                    </a:p>
                  </a:txBody>
                  <a:tcPr marL="54864" marR="54864" marT="54864" marB="54864">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tcPr>
                </a:tc>
                <a:tc>
                  <a:txBody>
                    <a:bodyPr/>
                    <a:lstStyle/>
                    <a:p>
                      <a:pPr marL="0" indent="0">
                        <a:buNone/>
                      </a:pPr>
                      <a:r>
                        <a:rPr lang="en-US" sz="1500" dirty="0">
                          <a:solidFill>
                            <a:srgbClr val="1F2328"/>
                          </a:solidFill>
                          <a:latin typeface="Arial" pitchFamily="34" charset="0"/>
                          <a:ea typeface="Arial" pitchFamily="34" charset="-122"/>
                          <a:cs typeface="Arial" pitchFamily="34" charset="-120"/>
                        </a:rPr>
                        <a:t>35%</a:t>
                      </a:r>
                      <a:endParaRPr lang="en-US" sz="1500" dirty="0">
                        <a:latin typeface="Arial" charset="0"/>
                        <a:ea typeface="Arial" charset="0"/>
                        <a:cs typeface="Arial" charset="0"/>
                      </a:endParaRPr>
                    </a:p>
                  </a:txBody>
                  <a:tcPr marL="54864" marR="54864" marT="54864" marB="54864">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tcPr>
                </a:tc>
                <a:extLst>
                  <a:ext uri="{0D108BD9-81ED-4DB2-BD59-A6C34878D82A}">
                    <a16:rowId xmlns:a16="http://schemas.microsoft.com/office/drawing/2014/main" val="10002"/>
                  </a:ext>
                </a:extLst>
              </a:tr>
              <a:tr h="384048">
                <a:tc>
                  <a:txBody>
                    <a:bodyPr/>
                    <a:lstStyle/>
                    <a:p>
                      <a:pPr marL="0" indent="0">
                        <a:buNone/>
                      </a:pPr>
                      <a:r>
                        <a:rPr lang="en-US" sz="1500" dirty="0">
                          <a:solidFill>
                            <a:srgbClr val="1F2328"/>
                          </a:solidFill>
                          <a:latin typeface="Arial" pitchFamily="34" charset="0"/>
                          <a:ea typeface="Arial" pitchFamily="34" charset="-122"/>
                          <a:cs typeface="Arial" pitchFamily="34" charset="-120"/>
                        </a:rPr>
                        <a:t>Potassium (K)</a:t>
                      </a:r>
                      <a:endParaRPr lang="en-US" sz="1500" dirty="0">
                        <a:latin typeface="Arial" charset="0"/>
                        <a:ea typeface="Arial" charset="0"/>
                        <a:cs typeface="Arial" charset="0"/>
                      </a:endParaRPr>
                    </a:p>
                  </a:txBody>
                  <a:tcPr marL="54864" marR="54864" marT="54864" marB="54864">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tcPr>
                </a:tc>
                <a:tc>
                  <a:txBody>
                    <a:bodyPr/>
                    <a:lstStyle/>
                    <a:p>
                      <a:pPr marL="0" indent="0">
                        <a:buNone/>
                      </a:pPr>
                      <a:r>
                        <a:rPr lang="en-US" sz="1500" dirty="0">
                          <a:solidFill>
                            <a:srgbClr val="1F2328"/>
                          </a:solidFill>
                          <a:latin typeface="Arial" pitchFamily="34" charset="0"/>
                          <a:ea typeface="Arial" pitchFamily="34" charset="-122"/>
                          <a:cs typeface="Arial" pitchFamily="34" charset="-120"/>
                        </a:rPr>
                        <a:t>1.4 Mt</a:t>
                      </a:r>
                      <a:endParaRPr lang="en-US" sz="1500" dirty="0">
                        <a:latin typeface="Arial" charset="0"/>
                        <a:ea typeface="Arial" charset="0"/>
                        <a:cs typeface="Arial" charset="0"/>
                      </a:endParaRPr>
                    </a:p>
                  </a:txBody>
                  <a:tcPr marL="54864" marR="54864" marT="54864" marB="54864">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tcPr>
                </a:tc>
                <a:tc>
                  <a:txBody>
                    <a:bodyPr/>
                    <a:lstStyle/>
                    <a:p>
                      <a:pPr marL="0" indent="0">
                        <a:buNone/>
                      </a:pPr>
                      <a:r>
                        <a:rPr lang="en-US" sz="1500" dirty="0">
                          <a:solidFill>
                            <a:srgbClr val="1F2328"/>
                          </a:solidFill>
                          <a:latin typeface="Arial" pitchFamily="34" charset="0"/>
                          <a:ea typeface="Arial" pitchFamily="34" charset="-122"/>
                          <a:cs typeface="Arial" pitchFamily="34" charset="-120"/>
                        </a:rPr>
                        <a:t>Nearly 100%</a:t>
                      </a:r>
                      <a:endParaRPr lang="en-US" sz="1500" dirty="0">
                        <a:latin typeface="Arial" charset="0"/>
                        <a:ea typeface="Arial" charset="0"/>
                        <a:cs typeface="Arial" charset="0"/>
                      </a:endParaRPr>
                    </a:p>
                  </a:txBody>
                  <a:tcPr marL="54864" marR="54864" marT="54864" marB="54864">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tcPr>
                </a:tc>
                <a:tc>
                  <a:txBody>
                    <a:bodyPr/>
                    <a:lstStyle/>
                    <a:p>
                      <a:pPr marL="0" indent="0">
                        <a:buNone/>
                      </a:pPr>
                      <a:r>
                        <a:rPr lang="en-US" sz="1500" dirty="0">
                          <a:solidFill>
                            <a:srgbClr val="1F2328"/>
                          </a:solidFill>
                          <a:latin typeface="Arial" pitchFamily="34" charset="0"/>
                          <a:ea typeface="Arial" pitchFamily="34" charset="-122"/>
                          <a:cs typeface="Arial" pitchFamily="34" charset="-120"/>
                        </a:rPr>
                        <a:t>20%</a:t>
                      </a:r>
                      <a:endParaRPr lang="en-US" sz="1500" dirty="0">
                        <a:latin typeface="Arial" charset="0"/>
                        <a:ea typeface="Arial" charset="0"/>
                        <a:cs typeface="Arial" charset="0"/>
                      </a:endParaRPr>
                    </a:p>
                  </a:txBody>
                  <a:tcPr marL="54864" marR="54864" marT="54864" marB="54864">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9" name="Text 1">
            <a:extLst>
              <a:ext uri="{FF2B5EF4-FFF2-40B4-BE49-F238E27FC236}">
                <a16:creationId xmlns:a16="http://schemas.microsoft.com/office/drawing/2014/main" id="{3C10B9A3-686D-426A-0A0A-23A5207CE647}"/>
              </a:ext>
            </a:extLst>
          </p:cNvPr>
          <p:cNvSpPr txBox="1"/>
          <p:nvPr/>
        </p:nvSpPr>
        <p:spPr>
          <a:xfrm>
            <a:off x="548640" y="3458625"/>
            <a:ext cx="6766560" cy="731520"/>
          </a:xfrm>
          <a:prstGeom prst="rect">
            <a:avLst/>
          </a:prstGeom>
          <a:noFill/>
          <a:ln/>
        </p:spPr>
        <p:txBody>
          <a:bodyPr wrap="square" lIns="0" tIns="0" rIns="0" bIns="0" rtlCol="0" anchor="t"/>
          <a:lstStyle/>
          <a:p>
            <a:pPr marL="0" indent="0">
              <a:buNone/>
            </a:pPr>
            <a:r>
              <a:rPr lang="en-US" sz="2000" b="1" dirty="0">
                <a:solidFill>
                  <a:srgbClr val="4A5260"/>
                </a:solidFill>
                <a:latin typeface="Arial" pitchFamily="34" charset="0"/>
                <a:ea typeface="Arial" pitchFamily="34" charset="-122"/>
                <a:cs typeface="Arial" pitchFamily="34" charset="-120"/>
              </a:rPr>
              <a:t>We import 55 percent of our phosphorus and nearly all of our potash. </a:t>
            </a:r>
          </a:p>
          <a:p>
            <a:pPr marL="0" indent="0">
              <a:buNone/>
            </a:pPr>
            <a:endParaRPr lang="en-US" sz="2000" b="1" dirty="0">
              <a:solidFill>
                <a:srgbClr val="4A5260"/>
              </a:solidFill>
              <a:latin typeface="Arial" pitchFamily="34" charset="0"/>
              <a:ea typeface="Arial" pitchFamily="34" charset="-122"/>
              <a:cs typeface="Arial" pitchFamily="34" charset="-120"/>
            </a:endParaRPr>
          </a:p>
          <a:p>
            <a:pPr marL="0" indent="0">
              <a:buNone/>
            </a:pPr>
            <a:r>
              <a:rPr lang="en-US" sz="1600" dirty="0">
                <a:solidFill>
                  <a:srgbClr val="4A5260"/>
                </a:solidFill>
                <a:latin typeface="Arial" pitchFamily="34" charset="0"/>
                <a:ea typeface="Arial" pitchFamily="34" charset="-122"/>
                <a:cs typeface="Arial" pitchFamily="34" charset="-120"/>
              </a:rPr>
              <a:t>Even nitrogen is exposed: urea plants run on gas, using 30% of India's natural gas, and about 60% of LNG imports come from the Gulf.</a:t>
            </a:r>
            <a:endParaRPr lang="en-US" sz="1600" dirty="0"/>
          </a:p>
        </p:txBody>
      </p:sp>
      <p:sp>
        <p:nvSpPr>
          <p:cNvPr id="11" name="Text 2">
            <a:extLst>
              <a:ext uri="{FF2B5EF4-FFF2-40B4-BE49-F238E27FC236}">
                <a16:creationId xmlns:a16="http://schemas.microsoft.com/office/drawing/2014/main" id="{BFEE3B53-C94B-7DEA-4FC3-AAA25FA715CB}"/>
              </a:ext>
            </a:extLst>
          </p:cNvPr>
          <p:cNvSpPr txBox="1"/>
          <p:nvPr/>
        </p:nvSpPr>
        <p:spPr>
          <a:xfrm>
            <a:off x="7955280" y="1654544"/>
            <a:ext cx="3657600" cy="365760"/>
          </a:xfrm>
          <a:prstGeom prst="rect">
            <a:avLst/>
          </a:prstGeom>
          <a:noFill/>
          <a:ln/>
        </p:spPr>
        <p:txBody>
          <a:bodyPr wrap="square" lIns="0" tIns="0" rIns="0" bIns="0" rtlCol="0" anchor="ctr"/>
          <a:lstStyle/>
          <a:p>
            <a:pPr marL="0" indent="0">
              <a:buNone/>
            </a:pPr>
            <a:r>
              <a:rPr lang="en-US" sz="1600" b="1" dirty="0">
                <a:solidFill>
                  <a:srgbClr val="1F4E79"/>
                </a:solidFill>
                <a:latin typeface="Arial" pitchFamily="34" charset="0"/>
                <a:ea typeface="Arial" pitchFamily="34" charset="-122"/>
                <a:cs typeface="Arial" pitchFamily="34" charset="-120"/>
              </a:rPr>
              <a:t>Price rise since late Feb 2026</a:t>
            </a:r>
            <a:endParaRPr lang="en-US" sz="1600" dirty="0"/>
          </a:p>
        </p:txBody>
      </p:sp>
      <p:sp>
        <p:nvSpPr>
          <p:cNvPr id="13" name="Text 3">
            <a:extLst>
              <a:ext uri="{FF2B5EF4-FFF2-40B4-BE49-F238E27FC236}">
                <a16:creationId xmlns:a16="http://schemas.microsoft.com/office/drawing/2014/main" id="{D7D04B07-3B84-4D46-2095-C35A223C03EF}"/>
              </a:ext>
            </a:extLst>
          </p:cNvPr>
          <p:cNvSpPr txBox="1"/>
          <p:nvPr/>
        </p:nvSpPr>
        <p:spPr>
          <a:xfrm>
            <a:off x="8037519" y="2043549"/>
            <a:ext cx="3823802" cy="2192836"/>
          </a:xfrm>
          <a:prstGeom prst="rect">
            <a:avLst/>
          </a:prstGeom>
          <a:noFill/>
          <a:ln/>
        </p:spPr>
        <p:txBody>
          <a:bodyPr wrap="square" lIns="0" tIns="0" rIns="0" bIns="0" rtlCol="0" anchor="ctr"/>
          <a:lstStyle/>
          <a:p>
            <a:pPr marL="0" indent="0">
              <a:lnSpc>
                <a:spcPct val="150000"/>
              </a:lnSpc>
              <a:buNone/>
            </a:pPr>
            <a:r>
              <a:rPr lang="en-US" sz="2400" b="1" dirty="0">
                <a:solidFill>
                  <a:srgbClr val="1F2328"/>
                </a:solidFill>
                <a:latin typeface="Arial" pitchFamily="34" charset="0"/>
                <a:ea typeface="Arial" pitchFamily="34" charset="-122"/>
                <a:cs typeface="Arial" pitchFamily="34" charset="-120"/>
              </a:rPr>
              <a:t>+50%  </a:t>
            </a:r>
            <a:r>
              <a:rPr lang="en-US" sz="1600" dirty="0">
                <a:solidFill>
                  <a:srgbClr val="1F2328"/>
                </a:solidFill>
                <a:latin typeface="Arial" pitchFamily="34" charset="0"/>
                <a:ea typeface="Arial" pitchFamily="34" charset="-122"/>
                <a:cs typeface="Arial" pitchFamily="34" charset="-120"/>
              </a:rPr>
              <a:t>crude oil and LNG</a:t>
            </a:r>
          </a:p>
          <a:p>
            <a:pPr>
              <a:lnSpc>
                <a:spcPct val="150000"/>
              </a:lnSpc>
            </a:pPr>
            <a:r>
              <a:rPr lang="en-US" sz="2400" b="1" dirty="0">
                <a:solidFill>
                  <a:srgbClr val="1F2328"/>
                </a:solidFill>
                <a:ea typeface="Arial" pitchFamily="34" charset="-122"/>
                <a:cs typeface="Arial" pitchFamily="34" charset="-120"/>
              </a:rPr>
              <a:t>+20%  </a:t>
            </a:r>
            <a:r>
              <a:rPr lang="en-US" sz="1600" dirty="0">
                <a:solidFill>
                  <a:srgbClr val="1F2328"/>
                </a:solidFill>
                <a:ea typeface="Arial" pitchFamily="34" charset="-122"/>
                <a:cs typeface="Arial" pitchFamily="34" charset="-120"/>
              </a:rPr>
              <a:t>urea</a:t>
            </a:r>
          </a:p>
          <a:p>
            <a:pPr>
              <a:lnSpc>
                <a:spcPct val="150000"/>
              </a:lnSpc>
            </a:pPr>
            <a:r>
              <a:rPr lang="en-US" sz="2400" b="1" dirty="0">
                <a:solidFill>
                  <a:srgbClr val="1F2328"/>
                </a:solidFill>
                <a:ea typeface="Arial" pitchFamily="34" charset="-122"/>
                <a:cs typeface="Arial" pitchFamily="34" charset="-120"/>
              </a:rPr>
              <a:t>+10%  </a:t>
            </a:r>
            <a:r>
              <a:rPr lang="en-US" sz="1600" dirty="0">
                <a:solidFill>
                  <a:srgbClr val="1F2328"/>
                </a:solidFill>
                <a:ea typeface="Arial" pitchFamily="34" charset="-122"/>
                <a:cs typeface="Arial" pitchFamily="34" charset="-120"/>
              </a:rPr>
              <a:t>DAP</a:t>
            </a:r>
            <a:endParaRPr lang="en-US" sz="2400" dirty="0"/>
          </a:p>
          <a:p>
            <a:endParaRPr lang="en-US" sz="2400" dirty="0"/>
          </a:p>
          <a:p>
            <a:pPr marL="0" indent="0">
              <a:buNone/>
            </a:pPr>
            <a:endParaRPr lang="en-US" sz="2400" dirty="0"/>
          </a:p>
        </p:txBody>
      </p:sp>
      <p:sp>
        <p:nvSpPr>
          <p:cNvPr id="19" name="Text 6">
            <a:extLst>
              <a:ext uri="{FF2B5EF4-FFF2-40B4-BE49-F238E27FC236}">
                <a16:creationId xmlns:a16="http://schemas.microsoft.com/office/drawing/2014/main" id="{725515D8-AB8B-AF26-9E67-97D47D1484DD}"/>
              </a:ext>
            </a:extLst>
          </p:cNvPr>
          <p:cNvSpPr txBox="1"/>
          <p:nvPr/>
        </p:nvSpPr>
        <p:spPr>
          <a:xfrm>
            <a:off x="548640" y="4672064"/>
            <a:ext cx="2331720" cy="822960"/>
          </a:xfrm>
          <a:prstGeom prst="rect">
            <a:avLst/>
          </a:prstGeom>
          <a:solidFill>
            <a:srgbClr val="FFFFFF"/>
          </a:solidFill>
          <a:ln w="19050">
            <a:solidFill>
              <a:srgbClr val="1F4E79"/>
            </a:solidFill>
          </a:ln>
        </p:spPr>
        <p:txBody>
          <a:bodyPr wrap="square" lIns="1016" tIns="1016" rIns="1016" bIns="1016" rtlCol="0" anchor="ctr"/>
          <a:lstStyle/>
          <a:p>
            <a:pPr marL="0" indent="0" algn="ctr">
              <a:buNone/>
            </a:pPr>
            <a:r>
              <a:rPr lang="en-US" dirty="0">
                <a:solidFill>
                  <a:srgbClr val="1F2328"/>
                </a:solidFill>
                <a:latin typeface="Arial" pitchFamily="34" charset="0"/>
                <a:ea typeface="Arial" pitchFamily="34" charset="-122"/>
                <a:cs typeface="Arial" pitchFamily="34" charset="-120"/>
              </a:rPr>
              <a:t>Conflict, Hormuz risk</a:t>
            </a:r>
            <a:endParaRPr lang="en-US" dirty="0"/>
          </a:p>
        </p:txBody>
      </p:sp>
      <p:sp>
        <p:nvSpPr>
          <p:cNvPr id="21" name="Shape 7">
            <a:extLst>
              <a:ext uri="{FF2B5EF4-FFF2-40B4-BE49-F238E27FC236}">
                <a16:creationId xmlns:a16="http://schemas.microsoft.com/office/drawing/2014/main" id="{990F28C4-8424-ED2F-C19B-6FB6D3B342D5}"/>
              </a:ext>
            </a:extLst>
          </p:cNvPr>
          <p:cNvSpPr/>
          <p:nvPr/>
        </p:nvSpPr>
        <p:spPr>
          <a:xfrm>
            <a:off x="2990088" y="4946384"/>
            <a:ext cx="329184" cy="274320"/>
          </a:xfrm>
          <a:prstGeom prst="rightArrow">
            <a:avLst/>
          </a:prstGeom>
          <a:solidFill>
            <a:srgbClr val="1F4E79"/>
          </a:solidFill>
          <a:ln w="12700">
            <a:solidFill>
              <a:srgbClr val="1F4E79"/>
            </a:solidFill>
            <a:prstDash val="solid"/>
          </a:ln>
        </p:spPr>
        <p:txBody>
          <a:bodyPr/>
          <a:lstStyle/>
          <a:p>
            <a:endParaRPr lang="en-US"/>
          </a:p>
        </p:txBody>
      </p:sp>
      <p:sp>
        <p:nvSpPr>
          <p:cNvPr id="23" name="Text 8">
            <a:extLst>
              <a:ext uri="{FF2B5EF4-FFF2-40B4-BE49-F238E27FC236}">
                <a16:creationId xmlns:a16="http://schemas.microsoft.com/office/drawing/2014/main" id="{C2F99FDB-CF00-6E17-9BBD-875010BF3D61}"/>
              </a:ext>
            </a:extLst>
          </p:cNvPr>
          <p:cNvSpPr txBox="1"/>
          <p:nvPr/>
        </p:nvSpPr>
        <p:spPr>
          <a:xfrm>
            <a:off x="3429000" y="4672064"/>
            <a:ext cx="2331720" cy="822960"/>
          </a:xfrm>
          <a:prstGeom prst="rect">
            <a:avLst/>
          </a:prstGeom>
          <a:solidFill>
            <a:srgbClr val="FFFFFF"/>
          </a:solidFill>
          <a:ln w="19050">
            <a:solidFill>
              <a:srgbClr val="1F4E79"/>
            </a:solidFill>
          </a:ln>
        </p:spPr>
        <p:txBody>
          <a:bodyPr wrap="square" lIns="1016" tIns="1016" rIns="1016" bIns="1016" rtlCol="0" anchor="ctr"/>
          <a:lstStyle/>
          <a:p>
            <a:pPr marL="0" indent="0" algn="ctr">
              <a:buNone/>
            </a:pPr>
            <a:r>
              <a:rPr lang="en-US" dirty="0">
                <a:solidFill>
                  <a:srgbClr val="1F2328"/>
                </a:solidFill>
                <a:latin typeface="Arial" pitchFamily="34" charset="0"/>
                <a:ea typeface="Arial" pitchFamily="34" charset="-122"/>
                <a:cs typeface="Arial" pitchFamily="34" charset="-120"/>
              </a:rPr>
              <a:t>Gas and fertilizer prices, shipping delays</a:t>
            </a:r>
            <a:endParaRPr lang="en-US" dirty="0"/>
          </a:p>
        </p:txBody>
      </p:sp>
      <p:sp>
        <p:nvSpPr>
          <p:cNvPr id="25" name="Shape 9">
            <a:extLst>
              <a:ext uri="{FF2B5EF4-FFF2-40B4-BE49-F238E27FC236}">
                <a16:creationId xmlns:a16="http://schemas.microsoft.com/office/drawing/2014/main" id="{829C2309-06AA-DDE7-8F04-4CDDCD5C6B80}"/>
              </a:ext>
            </a:extLst>
          </p:cNvPr>
          <p:cNvSpPr/>
          <p:nvPr/>
        </p:nvSpPr>
        <p:spPr>
          <a:xfrm>
            <a:off x="5870448" y="4946384"/>
            <a:ext cx="329184" cy="274320"/>
          </a:xfrm>
          <a:prstGeom prst="rightArrow">
            <a:avLst/>
          </a:prstGeom>
          <a:solidFill>
            <a:srgbClr val="1F4E79"/>
          </a:solidFill>
          <a:ln w="12700">
            <a:solidFill>
              <a:srgbClr val="1F4E79"/>
            </a:solidFill>
            <a:prstDash val="solid"/>
          </a:ln>
        </p:spPr>
        <p:txBody>
          <a:bodyPr/>
          <a:lstStyle/>
          <a:p>
            <a:endParaRPr lang="en-US"/>
          </a:p>
        </p:txBody>
      </p:sp>
      <p:sp>
        <p:nvSpPr>
          <p:cNvPr id="27" name="Text 10">
            <a:extLst>
              <a:ext uri="{FF2B5EF4-FFF2-40B4-BE49-F238E27FC236}">
                <a16:creationId xmlns:a16="http://schemas.microsoft.com/office/drawing/2014/main" id="{E92F6DC1-576E-0001-F337-0D04E47F9EEF}"/>
              </a:ext>
            </a:extLst>
          </p:cNvPr>
          <p:cNvSpPr txBox="1"/>
          <p:nvPr/>
        </p:nvSpPr>
        <p:spPr>
          <a:xfrm>
            <a:off x="6309360" y="4672064"/>
            <a:ext cx="2331720" cy="822960"/>
          </a:xfrm>
          <a:prstGeom prst="rect">
            <a:avLst/>
          </a:prstGeom>
          <a:solidFill>
            <a:srgbClr val="FFFFFF"/>
          </a:solidFill>
          <a:ln w="19050">
            <a:solidFill>
              <a:srgbClr val="1F4E79"/>
            </a:solidFill>
          </a:ln>
        </p:spPr>
        <p:txBody>
          <a:bodyPr wrap="square" lIns="1016" tIns="1016" rIns="1016" bIns="1016" rtlCol="0" anchor="ctr"/>
          <a:lstStyle/>
          <a:p>
            <a:pPr marL="0" indent="0" algn="ctr">
              <a:buNone/>
            </a:pPr>
            <a:r>
              <a:rPr lang="en-US" dirty="0">
                <a:solidFill>
                  <a:srgbClr val="1F2328"/>
                </a:solidFill>
                <a:latin typeface="Arial" pitchFamily="34" charset="0"/>
                <a:ea typeface="Arial" pitchFamily="34" charset="-122"/>
                <a:cs typeface="Arial" pitchFamily="34" charset="-120"/>
              </a:rPr>
              <a:t>Subsidy bill, supply timing</a:t>
            </a:r>
            <a:endParaRPr lang="en-US" dirty="0"/>
          </a:p>
        </p:txBody>
      </p:sp>
      <p:sp>
        <p:nvSpPr>
          <p:cNvPr id="29" name="Shape 11">
            <a:extLst>
              <a:ext uri="{FF2B5EF4-FFF2-40B4-BE49-F238E27FC236}">
                <a16:creationId xmlns:a16="http://schemas.microsoft.com/office/drawing/2014/main" id="{6A6BC019-909D-27C4-6F5A-BEE8900F0924}"/>
              </a:ext>
            </a:extLst>
          </p:cNvPr>
          <p:cNvSpPr/>
          <p:nvPr/>
        </p:nvSpPr>
        <p:spPr>
          <a:xfrm>
            <a:off x="8750808" y="4946384"/>
            <a:ext cx="329184" cy="274320"/>
          </a:xfrm>
          <a:prstGeom prst="rightArrow">
            <a:avLst/>
          </a:prstGeom>
          <a:solidFill>
            <a:srgbClr val="1F4E79"/>
          </a:solidFill>
          <a:ln w="12700">
            <a:solidFill>
              <a:srgbClr val="1F4E79"/>
            </a:solidFill>
            <a:prstDash val="solid"/>
          </a:ln>
        </p:spPr>
        <p:txBody>
          <a:bodyPr/>
          <a:lstStyle/>
          <a:p>
            <a:endParaRPr lang="en-US"/>
          </a:p>
        </p:txBody>
      </p:sp>
      <p:sp>
        <p:nvSpPr>
          <p:cNvPr id="31" name="Text 12">
            <a:extLst>
              <a:ext uri="{FF2B5EF4-FFF2-40B4-BE49-F238E27FC236}">
                <a16:creationId xmlns:a16="http://schemas.microsoft.com/office/drawing/2014/main" id="{E9702A43-DE25-856C-B142-2B3957EAD622}"/>
              </a:ext>
            </a:extLst>
          </p:cNvPr>
          <p:cNvSpPr txBox="1"/>
          <p:nvPr/>
        </p:nvSpPr>
        <p:spPr>
          <a:xfrm>
            <a:off x="9189720" y="4672064"/>
            <a:ext cx="2331720" cy="822960"/>
          </a:xfrm>
          <a:prstGeom prst="rect">
            <a:avLst/>
          </a:prstGeom>
          <a:solidFill>
            <a:srgbClr val="FFFFFF"/>
          </a:solidFill>
          <a:ln w="19050">
            <a:solidFill>
              <a:srgbClr val="1F4E79"/>
            </a:solidFill>
          </a:ln>
        </p:spPr>
        <p:txBody>
          <a:bodyPr wrap="square" lIns="1016" tIns="1016" rIns="1016" bIns="1016" rtlCol="0" anchor="ctr"/>
          <a:lstStyle/>
          <a:p>
            <a:pPr marL="0" indent="0" algn="ctr">
              <a:buNone/>
            </a:pPr>
            <a:r>
              <a:rPr lang="en-US" dirty="0">
                <a:solidFill>
                  <a:srgbClr val="1F2328"/>
                </a:solidFill>
                <a:latin typeface="Arial" pitchFamily="34" charset="0"/>
                <a:ea typeface="Arial" pitchFamily="34" charset="-122"/>
                <a:cs typeface="Arial" pitchFamily="34" charset="-120"/>
              </a:rPr>
              <a:t>Late application, yields, food prices</a:t>
            </a:r>
            <a:endParaRPr lang="en-US" dirty="0"/>
          </a:p>
        </p:txBody>
      </p:sp>
    </p:spTree>
    <p:extLst>
      <p:ext uri="{BB962C8B-B14F-4D97-AF65-F5344CB8AC3E}">
        <p14:creationId xmlns:p14="http://schemas.microsoft.com/office/powerpoint/2010/main" val="34169234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4F242-5567-26E1-6E27-F25011655D99}"/>
              </a:ext>
            </a:extLst>
          </p:cNvPr>
          <p:cNvSpPr>
            <a:spLocks noGrp="1"/>
          </p:cNvSpPr>
          <p:nvPr>
            <p:ph type="title"/>
          </p:nvPr>
        </p:nvSpPr>
        <p:spPr>
          <a:xfrm>
            <a:off x="622539" y="332429"/>
            <a:ext cx="10515600" cy="1325563"/>
          </a:xfrm>
        </p:spPr>
        <p:txBody>
          <a:bodyPr>
            <a:normAutofit fontScale="90000"/>
          </a:bodyPr>
          <a:lstStyle/>
          <a:p>
            <a:pPr marL="0" indent="0">
              <a:buNone/>
            </a:pPr>
            <a:r>
              <a:rPr lang="en-US" sz="3200" dirty="0">
                <a:solidFill>
                  <a:srgbClr val="1F2328"/>
                </a:solidFill>
                <a:latin typeface="Arial" pitchFamily="34" charset="0"/>
                <a:ea typeface="Arial" pitchFamily="34" charset="-122"/>
                <a:cs typeface="Arial" pitchFamily="34" charset="-120"/>
              </a:rPr>
              <a:t>Price management absorbs the shock, but at a growing fiscal and soil cost- seems something needs to be done</a:t>
            </a:r>
            <a:endParaRPr lang="en-US" sz="3200" dirty="0"/>
          </a:p>
        </p:txBody>
      </p:sp>
      <p:sp>
        <p:nvSpPr>
          <p:cNvPr id="6" name="Shape 1">
            <a:extLst>
              <a:ext uri="{FF2B5EF4-FFF2-40B4-BE49-F238E27FC236}">
                <a16:creationId xmlns:a16="http://schemas.microsoft.com/office/drawing/2014/main" id="{09BC3DD4-7653-E1F9-1692-3C5F9A3ECC00}"/>
              </a:ext>
            </a:extLst>
          </p:cNvPr>
          <p:cNvSpPr/>
          <p:nvPr/>
        </p:nvSpPr>
        <p:spPr>
          <a:xfrm>
            <a:off x="548640" y="1657992"/>
            <a:ext cx="3483864" cy="2194560"/>
          </a:xfrm>
          <a:prstGeom prst="rect">
            <a:avLst/>
          </a:prstGeom>
          <a:solidFill>
            <a:schemeClr val="accent1">
              <a:lumMod val="20000"/>
              <a:lumOff val="80000"/>
            </a:schemeClr>
          </a:solidFill>
          <a:ln w="9525">
            <a:solidFill>
              <a:srgbClr val="C9CED6"/>
            </a:solidFill>
            <a:prstDash val="solid"/>
          </a:ln>
        </p:spPr>
        <p:txBody>
          <a:bodyPr/>
          <a:lstStyle/>
          <a:p>
            <a:endParaRPr lang="en-US"/>
          </a:p>
        </p:txBody>
      </p:sp>
      <p:sp>
        <p:nvSpPr>
          <p:cNvPr id="8" name="Text 2">
            <a:extLst>
              <a:ext uri="{FF2B5EF4-FFF2-40B4-BE49-F238E27FC236}">
                <a16:creationId xmlns:a16="http://schemas.microsoft.com/office/drawing/2014/main" id="{6B89C324-8A11-6F14-D3A9-3AD01DAC08F9}"/>
              </a:ext>
            </a:extLst>
          </p:cNvPr>
          <p:cNvSpPr txBox="1"/>
          <p:nvPr/>
        </p:nvSpPr>
        <p:spPr>
          <a:xfrm>
            <a:off x="777240" y="1840872"/>
            <a:ext cx="3026664" cy="640080"/>
          </a:xfrm>
          <a:prstGeom prst="rect">
            <a:avLst/>
          </a:prstGeom>
          <a:noFill/>
          <a:ln/>
        </p:spPr>
        <p:txBody>
          <a:bodyPr wrap="square" lIns="0" tIns="0" rIns="0" bIns="0" rtlCol="0" anchor="t"/>
          <a:lstStyle/>
          <a:p>
            <a:pPr marL="0" indent="0">
              <a:buNone/>
            </a:pPr>
            <a:r>
              <a:rPr lang="en-US" sz="2800" b="1" dirty="0">
                <a:solidFill>
                  <a:srgbClr val="1F4E79"/>
                </a:solidFill>
                <a:latin typeface="Arial" pitchFamily="34" charset="0"/>
                <a:ea typeface="Arial" pitchFamily="34" charset="-122"/>
                <a:cs typeface="Arial" pitchFamily="34" charset="-120"/>
              </a:rPr>
              <a:t>₹1.71 lakh crore</a:t>
            </a:r>
            <a:endParaRPr lang="en-US" sz="2800" dirty="0"/>
          </a:p>
        </p:txBody>
      </p:sp>
      <p:sp>
        <p:nvSpPr>
          <p:cNvPr id="10" name="Text 3">
            <a:extLst>
              <a:ext uri="{FF2B5EF4-FFF2-40B4-BE49-F238E27FC236}">
                <a16:creationId xmlns:a16="http://schemas.microsoft.com/office/drawing/2014/main" id="{B1BA6F1A-074D-8DF4-2D96-27A4B38E3920}"/>
              </a:ext>
            </a:extLst>
          </p:cNvPr>
          <p:cNvSpPr txBox="1"/>
          <p:nvPr/>
        </p:nvSpPr>
        <p:spPr>
          <a:xfrm>
            <a:off x="777240" y="2572392"/>
            <a:ext cx="3026664" cy="1188720"/>
          </a:xfrm>
          <a:prstGeom prst="rect">
            <a:avLst/>
          </a:prstGeom>
          <a:noFill/>
          <a:ln/>
        </p:spPr>
        <p:txBody>
          <a:bodyPr wrap="square" lIns="0" tIns="0" rIns="0" bIns="0" rtlCol="0" anchor="t"/>
          <a:lstStyle/>
          <a:p>
            <a:pPr marL="0" indent="0">
              <a:buNone/>
            </a:pPr>
            <a:r>
              <a:rPr lang="en-US" sz="1500" dirty="0">
                <a:solidFill>
                  <a:srgbClr val="1F2328"/>
                </a:solidFill>
                <a:latin typeface="Arial" pitchFamily="34" charset="0"/>
                <a:ea typeface="Arial" pitchFamily="34" charset="-122"/>
                <a:cs typeface="Arial" pitchFamily="34" charset="-120"/>
              </a:rPr>
              <a:t>Fertilizer subsidy budgeted for 2026-27, against ₹1.86 lakh crore </a:t>
            </a:r>
            <a:r>
              <a:rPr lang="en-US" sz="1500" dirty="0">
                <a:solidFill>
                  <a:srgbClr val="1F2328"/>
                </a:solidFill>
                <a:ea typeface="Arial" pitchFamily="34" charset="-122"/>
                <a:cs typeface="Arial" pitchFamily="34" charset="-120"/>
              </a:rPr>
              <a:t>in the 2025-26 revised estimate</a:t>
            </a:r>
            <a:r>
              <a:rPr lang="en-US" sz="1500" dirty="0">
                <a:solidFill>
                  <a:srgbClr val="1F2328"/>
                </a:solidFill>
                <a:latin typeface="Arial" pitchFamily="34" charset="0"/>
                <a:ea typeface="Arial" pitchFamily="34" charset="-122"/>
                <a:cs typeface="Arial" pitchFamily="34" charset="-120"/>
              </a:rPr>
              <a:t> [1]</a:t>
            </a:r>
            <a:endParaRPr lang="en-US" sz="1500" dirty="0"/>
          </a:p>
        </p:txBody>
      </p:sp>
      <p:sp>
        <p:nvSpPr>
          <p:cNvPr id="12" name="Shape 4">
            <a:extLst>
              <a:ext uri="{FF2B5EF4-FFF2-40B4-BE49-F238E27FC236}">
                <a16:creationId xmlns:a16="http://schemas.microsoft.com/office/drawing/2014/main" id="{893CB60B-4EE1-AFF1-36DD-F63A4B946393}"/>
              </a:ext>
            </a:extLst>
          </p:cNvPr>
          <p:cNvSpPr/>
          <p:nvPr/>
        </p:nvSpPr>
        <p:spPr>
          <a:xfrm>
            <a:off x="4352544" y="1657992"/>
            <a:ext cx="3483864" cy="2194560"/>
          </a:xfrm>
          <a:prstGeom prst="rect">
            <a:avLst/>
          </a:prstGeom>
          <a:solidFill>
            <a:schemeClr val="accent1">
              <a:lumMod val="20000"/>
              <a:lumOff val="80000"/>
            </a:schemeClr>
          </a:solidFill>
          <a:ln w="9525">
            <a:solidFill>
              <a:srgbClr val="C9CED6"/>
            </a:solidFill>
            <a:prstDash val="solid"/>
          </a:ln>
        </p:spPr>
        <p:txBody>
          <a:bodyPr/>
          <a:lstStyle/>
          <a:p>
            <a:endParaRPr lang="en-US"/>
          </a:p>
        </p:txBody>
      </p:sp>
      <p:sp>
        <p:nvSpPr>
          <p:cNvPr id="14" name="Text 5">
            <a:extLst>
              <a:ext uri="{FF2B5EF4-FFF2-40B4-BE49-F238E27FC236}">
                <a16:creationId xmlns:a16="http://schemas.microsoft.com/office/drawing/2014/main" id="{3B44A9E3-5A02-DC34-2F48-1B79B098E6AA}"/>
              </a:ext>
            </a:extLst>
          </p:cNvPr>
          <p:cNvSpPr txBox="1"/>
          <p:nvPr/>
        </p:nvSpPr>
        <p:spPr>
          <a:xfrm>
            <a:off x="4581144" y="1840872"/>
            <a:ext cx="3026664" cy="640080"/>
          </a:xfrm>
          <a:prstGeom prst="rect">
            <a:avLst/>
          </a:prstGeom>
          <a:noFill/>
          <a:ln/>
        </p:spPr>
        <p:txBody>
          <a:bodyPr wrap="square" lIns="0" tIns="0" rIns="0" bIns="0" rtlCol="0" anchor="t"/>
          <a:lstStyle/>
          <a:p>
            <a:pPr marL="0" indent="0">
              <a:buNone/>
            </a:pPr>
            <a:r>
              <a:rPr lang="en-US" sz="2800" b="1" dirty="0">
                <a:solidFill>
                  <a:srgbClr val="1F4E79"/>
                </a:solidFill>
                <a:latin typeface="Arial" pitchFamily="34" charset="0"/>
                <a:ea typeface="Arial" pitchFamily="34" charset="-122"/>
                <a:cs typeface="Arial" pitchFamily="34" charset="-120"/>
              </a:rPr>
              <a:t>30 to 50%</a:t>
            </a:r>
            <a:endParaRPr lang="en-US" sz="2800" dirty="0"/>
          </a:p>
        </p:txBody>
      </p:sp>
      <p:sp>
        <p:nvSpPr>
          <p:cNvPr id="16" name="Text 6">
            <a:extLst>
              <a:ext uri="{FF2B5EF4-FFF2-40B4-BE49-F238E27FC236}">
                <a16:creationId xmlns:a16="http://schemas.microsoft.com/office/drawing/2014/main" id="{3324B76E-0C4E-1006-3956-5B8D902D686C}"/>
              </a:ext>
            </a:extLst>
          </p:cNvPr>
          <p:cNvSpPr txBox="1"/>
          <p:nvPr/>
        </p:nvSpPr>
        <p:spPr>
          <a:xfrm>
            <a:off x="4581144" y="2572392"/>
            <a:ext cx="3026664" cy="1188720"/>
          </a:xfrm>
          <a:prstGeom prst="rect">
            <a:avLst/>
          </a:prstGeom>
          <a:noFill/>
          <a:ln/>
        </p:spPr>
        <p:txBody>
          <a:bodyPr wrap="square" lIns="0" tIns="0" rIns="0" bIns="0" rtlCol="0" anchor="t"/>
          <a:lstStyle/>
          <a:p>
            <a:pPr marL="0" indent="0">
              <a:buNone/>
            </a:pPr>
            <a:r>
              <a:rPr lang="en-US" sz="1500" dirty="0">
                <a:solidFill>
                  <a:srgbClr val="1F2328"/>
                </a:solidFill>
                <a:latin typeface="Arial" pitchFamily="34" charset="0"/>
                <a:ea typeface="Arial" pitchFamily="34" charset="-122"/>
                <a:cs typeface="Arial" pitchFamily="34" charset="-120"/>
              </a:rPr>
              <a:t>Share of applied nitrogen that crops actually use; for phosphorus only 15 to 20% [2]</a:t>
            </a:r>
            <a:endParaRPr lang="en-US" sz="1500" dirty="0"/>
          </a:p>
        </p:txBody>
      </p:sp>
      <p:sp>
        <p:nvSpPr>
          <p:cNvPr id="18" name="Shape 7">
            <a:extLst>
              <a:ext uri="{FF2B5EF4-FFF2-40B4-BE49-F238E27FC236}">
                <a16:creationId xmlns:a16="http://schemas.microsoft.com/office/drawing/2014/main" id="{99DABC5B-FEB6-DEDF-7691-E524E90ABF91}"/>
              </a:ext>
            </a:extLst>
          </p:cNvPr>
          <p:cNvSpPr/>
          <p:nvPr/>
        </p:nvSpPr>
        <p:spPr>
          <a:xfrm>
            <a:off x="8156448" y="1657992"/>
            <a:ext cx="3483864" cy="2194560"/>
          </a:xfrm>
          <a:prstGeom prst="rect">
            <a:avLst/>
          </a:prstGeom>
          <a:solidFill>
            <a:schemeClr val="accent1">
              <a:lumMod val="20000"/>
              <a:lumOff val="80000"/>
            </a:schemeClr>
          </a:solidFill>
          <a:ln w="9525">
            <a:solidFill>
              <a:srgbClr val="C9CED6"/>
            </a:solidFill>
            <a:prstDash val="solid"/>
          </a:ln>
        </p:spPr>
        <p:txBody>
          <a:bodyPr/>
          <a:lstStyle/>
          <a:p>
            <a:endParaRPr lang="en-US"/>
          </a:p>
        </p:txBody>
      </p:sp>
      <p:sp>
        <p:nvSpPr>
          <p:cNvPr id="20" name="Text 8">
            <a:extLst>
              <a:ext uri="{FF2B5EF4-FFF2-40B4-BE49-F238E27FC236}">
                <a16:creationId xmlns:a16="http://schemas.microsoft.com/office/drawing/2014/main" id="{E871DE46-DE6E-DAED-5538-65CEEA46E9B1}"/>
              </a:ext>
            </a:extLst>
          </p:cNvPr>
          <p:cNvSpPr txBox="1"/>
          <p:nvPr/>
        </p:nvSpPr>
        <p:spPr>
          <a:xfrm>
            <a:off x="8385048" y="1840872"/>
            <a:ext cx="3026664" cy="640080"/>
          </a:xfrm>
          <a:prstGeom prst="rect">
            <a:avLst/>
          </a:prstGeom>
          <a:noFill/>
          <a:ln/>
        </p:spPr>
        <p:txBody>
          <a:bodyPr wrap="square" lIns="0" tIns="0" rIns="0" bIns="0" rtlCol="0" anchor="t"/>
          <a:lstStyle/>
          <a:p>
            <a:pPr marL="0" indent="0">
              <a:buNone/>
            </a:pPr>
            <a:r>
              <a:rPr lang="en-US" sz="2800" b="1" dirty="0">
                <a:solidFill>
                  <a:srgbClr val="1F4E79"/>
                </a:solidFill>
                <a:latin typeface="Arial" pitchFamily="34" charset="0"/>
                <a:ea typeface="Arial" pitchFamily="34" charset="-122"/>
                <a:cs typeface="Arial" pitchFamily="34" charset="-120"/>
              </a:rPr>
              <a:t>Nitrogen</a:t>
            </a:r>
            <a:endParaRPr lang="en-US" sz="2800" dirty="0"/>
          </a:p>
        </p:txBody>
      </p:sp>
      <p:sp>
        <p:nvSpPr>
          <p:cNvPr id="22" name="Text 9">
            <a:extLst>
              <a:ext uri="{FF2B5EF4-FFF2-40B4-BE49-F238E27FC236}">
                <a16:creationId xmlns:a16="http://schemas.microsoft.com/office/drawing/2014/main" id="{133541C5-248C-3A17-7048-D535D81FAD19}"/>
              </a:ext>
            </a:extLst>
          </p:cNvPr>
          <p:cNvSpPr txBox="1"/>
          <p:nvPr/>
        </p:nvSpPr>
        <p:spPr>
          <a:xfrm>
            <a:off x="8385048" y="2572392"/>
            <a:ext cx="3026664" cy="1188720"/>
          </a:xfrm>
          <a:prstGeom prst="rect">
            <a:avLst/>
          </a:prstGeom>
          <a:noFill/>
          <a:ln/>
        </p:spPr>
        <p:txBody>
          <a:bodyPr wrap="square" lIns="0" tIns="0" rIns="0" bIns="0" rtlCol="0" anchor="t"/>
          <a:lstStyle/>
          <a:p>
            <a:pPr marL="0" indent="0">
              <a:buNone/>
            </a:pPr>
            <a:r>
              <a:rPr lang="en-US" sz="1500" dirty="0">
                <a:solidFill>
                  <a:srgbClr val="1F2328"/>
                </a:solidFill>
                <a:latin typeface="Arial" pitchFamily="34" charset="0"/>
                <a:ea typeface="Arial" pitchFamily="34" charset="-122"/>
                <a:cs typeface="Arial" pitchFamily="34" charset="-120"/>
              </a:rPr>
              <a:t>The most overused nutrient, because it carries the heaviest subsidy [2]</a:t>
            </a:r>
            <a:endParaRPr lang="en-US" sz="1500" dirty="0"/>
          </a:p>
        </p:txBody>
      </p:sp>
      <p:sp>
        <p:nvSpPr>
          <p:cNvPr id="24" name="Text 10">
            <a:extLst>
              <a:ext uri="{FF2B5EF4-FFF2-40B4-BE49-F238E27FC236}">
                <a16:creationId xmlns:a16="http://schemas.microsoft.com/office/drawing/2014/main" id="{4AA81C92-49A4-4026-B5A5-B9F694A16896}"/>
              </a:ext>
            </a:extLst>
          </p:cNvPr>
          <p:cNvSpPr txBox="1"/>
          <p:nvPr/>
        </p:nvSpPr>
        <p:spPr>
          <a:xfrm>
            <a:off x="550164" y="4035432"/>
            <a:ext cx="11091672" cy="2054472"/>
          </a:xfrm>
          <a:prstGeom prst="rect">
            <a:avLst/>
          </a:prstGeom>
          <a:noFill/>
          <a:ln/>
        </p:spPr>
        <p:txBody>
          <a:bodyPr wrap="square" lIns="0" tIns="0" rIns="0" bIns="0" rtlCol="0" anchor="t"/>
          <a:lstStyle/>
          <a:p>
            <a:pPr marL="285750" indent="-285750">
              <a:buFont typeface="Arial" panose="020B0604020202020204" pitchFamily="34" charset="0"/>
              <a:buChar char="•"/>
            </a:pPr>
            <a:r>
              <a:rPr lang="en-US" sz="1800" dirty="0">
                <a:solidFill>
                  <a:srgbClr val="1F2328"/>
                </a:solidFill>
                <a:latin typeface="Arial" pitchFamily="34" charset="0"/>
                <a:ea typeface="Arial" pitchFamily="34" charset="-122"/>
                <a:cs typeface="Arial" pitchFamily="34" charset="-120"/>
              </a:rPr>
              <a:t>Our current system did what it was designed to do</a:t>
            </a:r>
          </a:p>
          <a:p>
            <a:pPr marL="285750" indent="-285750">
              <a:buFont typeface="Arial" panose="020B0604020202020204" pitchFamily="34" charset="0"/>
              <a:buChar char="•"/>
            </a:pPr>
            <a:r>
              <a:rPr lang="en-US" sz="1800" dirty="0">
                <a:solidFill>
                  <a:srgbClr val="1F2328"/>
                </a:solidFill>
                <a:latin typeface="Arial" pitchFamily="34" charset="0"/>
                <a:ea typeface="Arial" pitchFamily="34" charset="-122"/>
                <a:cs typeface="Arial" pitchFamily="34" charset="-120"/>
              </a:rPr>
              <a:t>Fixed farm-gate prices shield farmers from global spikes, but the cost does not disappear; </a:t>
            </a:r>
            <a:r>
              <a:rPr lang="en-US" sz="1800" dirty="0"/>
              <a:t>it moves to the government budget.</a:t>
            </a:r>
          </a:p>
          <a:p>
            <a:pPr marL="285750" indent="-285750">
              <a:buFont typeface="Arial" panose="020B0604020202020204" pitchFamily="34" charset="0"/>
              <a:buChar char="•"/>
            </a:pPr>
            <a:r>
              <a:rPr lang="en-US" sz="1800" dirty="0"/>
              <a:t>At the farm level, efficiency is low. Crops use only 30 to 50 percent of the nitrogen applied, and only 15 to 20 percent of phosphorus (</a:t>
            </a:r>
            <a:r>
              <a:rPr lang="en-US" sz="1800" dirty="0" err="1"/>
              <a:t>Birthal</a:t>
            </a:r>
            <a:r>
              <a:rPr lang="en-US" sz="1800" dirty="0"/>
              <a:t> and Roy, 2026). The rest is lost to soil, water and air.</a:t>
            </a:r>
          </a:p>
          <a:p>
            <a:pPr marL="285750" indent="-285750">
              <a:buFont typeface="Arial" panose="020B0604020202020204" pitchFamily="34" charset="0"/>
              <a:buChar char="•"/>
            </a:pPr>
            <a:r>
              <a:rPr lang="en-US" sz="1800" dirty="0"/>
              <a:t>Nitrogen is the most overused nutrient because it carries the heaviest subsidy. Fixed prices protect farmers, but they also weaken the signal to use nutrients in the right balance.</a:t>
            </a:r>
          </a:p>
          <a:p>
            <a:pPr marL="0" indent="0">
              <a:buNone/>
            </a:pPr>
            <a:endParaRPr lang="en-US" sz="1800" dirty="0"/>
          </a:p>
          <a:p>
            <a:pPr marL="0" indent="0">
              <a:buNone/>
            </a:pPr>
            <a:endParaRPr lang="en-US" sz="1800" dirty="0"/>
          </a:p>
        </p:txBody>
      </p:sp>
      <p:sp>
        <p:nvSpPr>
          <p:cNvPr id="26" name="Text 11">
            <a:extLst>
              <a:ext uri="{FF2B5EF4-FFF2-40B4-BE49-F238E27FC236}">
                <a16:creationId xmlns:a16="http://schemas.microsoft.com/office/drawing/2014/main" id="{12062C96-2BEF-B30F-4ECD-CE25C613BF4B}"/>
              </a:ext>
            </a:extLst>
          </p:cNvPr>
          <p:cNvSpPr txBox="1"/>
          <p:nvPr/>
        </p:nvSpPr>
        <p:spPr>
          <a:xfrm>
            <a:off x="320040" y="5864232"/>
            <a:ext cx="11091672" cy="548640"/>
          </a:xfrm>
          <a:prstGeom prst="rect">
            <a:avLst/>
          </a:prstGeom>
          <a:noFill/>
          <a:ln/>
        </p:spPr>
        <p:txBody>
          <a:bodyPr wrap="square" lIns="0" tIns="0" rIns="0" bIns="0" rtlCol="0" anchor="b"/>
          <a:lstStyle/>
          <a:p>
            <a:pPr marL="0" indent="0">
              <a:buNone/>
            </a:pPr>
            <a:r>
              <a:rPr lang="en-US" sz="1100" dirty="0">
                <a:solidFill>
                  <a:srgbClr val="5A6270"/>
                </a:solidFill>
                <a:ea typeface="Arial" pitchFamily="34" charset="-122"/>
                <a:cs typeface="Arial" pitchFamily="34" charset="-120"/>
              </a:rPr>
              <a:t>1] Government of India, Union Budget 2026-27 (1 Feb 2026), as compiled in PRS Legislative Research, Union Budget Analysis 2026-27.</a:t>
            </a:r>
            <a:r>
              <a:rPr lang="en-US" sz="1100" dirty="0">
                <a:solidFill>
                  <a:srgbClr val="5A6270"/>
                </a:solidFill>
                <a:latin typeface="Arial" pitchFamily="34" charset="0"/>
                <a:ea typeface="Arial" pitchFamily="34" charset="-122"/>
                <a:cs typeface="Arial" pitchFamily="34" charset="-120"/>
              </a:rPr>
              <a:t>[2] Birthal, P.S. and Roy, D. (20 May 2026). War in the Gulf, reverberation in the fields! Global Agriculture.</a:t>
            </a:r>
            <a:endParaRPr lang="en-US" sz="1100" dirty="0"/>
          </a:p>
        </p:txBody>
      </p:sp>
    </p:spTree>
    <p:extLst>
      <p:ext uri="{BB962C8B-B14F-4D97-AF65-F5344CB8AC3E}">
        <p14:creationId xmlns:p14="http://schemas.microsoft.com/office/powerpoint/2010/main" val="3006991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DB47A-8AF7-B138-F0DD-FF5B9E57DDB0}"/>
              </a:ext>
            </a:extLst>
          </p:cNvPr>
          <p:cNvSpPr>
            <a:spLocks noGrp="1"/>
          </p:cNvSpPr>
          <p:nvPr>
            <p:ph type="title"/>
          </p:nvPr>
        </p:nvSpPr>
        <p:spPr/>
        <p:txBody>
          <a:bodyPr/>
          <a:lstStyle/>
          <a:p>
            <a:r>
              <a:rPr lang="en-US" dirty="0"/>
              <a:t>Another session in AERA 2026</a:t>
            </a:r>
          </a:p>
        </p:txBody>
      </p:sp>
      <p:sp>
        <p:nvSpPr>
          <p:cNvPr id="3" name="Content Placeholder 2">
            <a:extLst>
              <a:ext uri="{FF2B5EF4-FFF2-40B4-BE49-F238E27FC236}">
                <a16:creationId xmlns:a16="http://schemas.microsoft.com/office/drawing/2014/main" id="{00E28D13-C40B-FB51-C1D2-7C8458FAF223}"/>
              </a:ext>
            </a:extLst>
          </p:cNvPr>
          <p:cNvSpPr>
            <a:spLocks noGrp="1"/>
          </p:cNvSpPr>
          <p:nvPr>
            <p:ph idx="1"/>
          </p:nvPr>
        </p:nvSpPr>
        <p:spPr>
          <a:xfrm>
            <a:off x="838200" y="1690688"/>
            <a:ext cx="10515600" cy="4486275"/>
          </a:xfrm>
        </p:spPr>
        <p:txBody>
          <a:bodyPr/>
          <a:lstStyle/>
          <a:p>
            <a:endParaRPr lang="en-US" dirty="0"/>
          </a:p>
          <a:p>
            <a:r>
              <a:rPr lang="en-US" dirty="0"/>
              <a:t>Regenerative agriculture (and a big part of that is about rationalization of fertilizer usage)</a:t>
            </a:r>
          </a:p>
          <a:p>
            <a:pPr lvl="1"/>
            <a:r>
              <a:rPr lang="en-US" dirty="0"/>
              <a:t>Another avenue for repurposing subsidies</a:t>
            </a:r>
          </a:p>
          <a:p>
            <a:pPr lvl="1"/>
            <a:endParaRPr lang="en-US" dirty="0"/>
          </a:p>
          <a:p>
            <a:pPr marL="457200" lvl="1" indent="0">
              <a:buNone/>
            </a:pPr>
            <a:r>
              <a:rPr lang="en-US" dirty="0"/>
              <a:t>Most of the time, the repurposing or reimagining subsidies is focused on- how do you take out subsidy from fertilizer and put it to some use, which will bring in productivity increase, which could bring greater increase in farmer incomes and so on….</a:t>
            </a:r>
          </a:p>
        </p:txBody>
      </p:sp>
    </p:spTree>
    <p:extLst>
      <p:ext uri="{BB962C8B-B14F-4D97-AF65-F5344CB8AC3E}">
        <p14:creationId xmlns:p14="http://schemas.microsoft.com/office/powerpoint/2010/main" val="1309302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13333-9CAB-C46B-C2B1-4149181D0F30}"/>
              </a:ext>
            </a:extLst>
          </p:cNvPr>
          <p:cNvSpPr>
            <a:spLocks noGrp="1"/>
          </p:cNvSpPr>
          <p:nvPr>
            <p:ph type="title"/>
          </p:nvPr>
        </p:nvSpPr>
        <p:spPr>
          <a:xfrm>
            <a:off x="550164" y="271460"/>
            <a:ext cx="10515600" cy="1325563"/>
          </a:xfrm>
        </p:spPr>
        <p:txBody>
          <a:bodyPr anchor="t">
            <a:normAutofit/>
          </a:bodyPr>
          <a:lstStyle/>
          <a:p>
            <a:pPr marL="0" indent="0">
              <a:buNone/>
            </a:pPr>
            <a:r>
              <a:rPr lang="en-US" sz="3200" dirty="0">
                <a:solidFill>
                  <a:srgbClr val="1F2328"/>
                </a:solidFill>
                <a:latin typeface="Arial" pitchFamily="34" charset="0"/>
                <a:ea typeface="Arial" pitchFamily="34" charset="-122"/>
                <a:cs typeface="Arial" pitchFamily="34" charset="-120"/>
              </a:rPr>
              <a:t>The shift: from managing fertilizer prices to managing nutrients</a:t>
            </a:r>
            <a:endParaRPr lang="en-US" sz="3200" dirty="0"/>
          </a:p>
        </p:txBody>
      </p:sp>
      <p:graphicFrame>
        <p:nvGraphicFramePr>
          <p:cNvPr id="6" name="Table 0">
            <a:extLst>
              <a:ext uri="{FF2B5EF4-FFF2-40B4-BE49-F238E27FC236}">
                <a16:creationId xmlns:a16="http://schemas.microsoft.com/office/drawing/2014/main" id="{C8E5961D-F244-C638-A6BC-B92147EE16E1}"/>
              </a:ext>
            </a:extLst>
          </p:cNvPr>
          <p:cNvGraphicFramePr>
            <a:graphicFrameLocks noGrp="1"/>
          </p:cNvGraphicFramePr>
          <p:nvPr>
            <p:extLst>
              <p:ext uri="{D42A27DB-BD31-4B8C-83A1-F6EECF244321}">
                <p14:modId xmlns:p14="http://schemas.microsoft.com/office/powerpoint/2010/main" val="791889450"/>
              </p:ext>
            </p:extLst>
          </p:nvPr>
        </p:nvGraphicFramePr>
        <p:xfrm>
          <a:off x="548640" y="1534638"/>
          <a:ext cx="11091672" cy="1536192"/>
        </p:xfrm>
        <a:graphic>
          <a:graphicData uri="http://schemas.openxmlformats.org/drawingml/2006/table">
            <a:tbl>
              <a:tblPr/>
              <a:tblGrid>
                <a:gridCol w="5545836">
                  <a:extLst>
                    <a:ext uri="{9D8B030D-6E8A-4147-A177-3AD203B41FA5}">
                      <a16:colId xmlns:a16="http://schemas.microsoft.com/office/drawing/2014/main" val="20000"/>
                    </a:ext>
                  </a:extLst>
                </a:gridCol>
                <a:gridCol w="5545836">
                  <a:extLst>
                    <a:ext uri="{9D8B030D-6E8A-4147-A177-3AD203B41FA5}">
                      <a16:colId xmlns:a16="http://schemas.microsoft.com/office/drawing/2014/main" val="20001"/>
                    </a:ext>
                  </a:extLst>
                </a:gridCol>
              </a:tblGrid>
              <a:tr h="384048">
                <a:tc>
                  <a:txBody>
                    <a:bodyPr/>
                    <a:lstStyle/>
                    <a:p>
                      <a:pPr marL="0" indent="0">
                        <a:buNone/>
                      </a:pPr>
                      <a:r>
                        <a:rPr lang="en-US" sz="1800" b="1" dirty="0">
                          <a:solidFill>
                            <a:srgbClr val="1F2328"/>
                          </a:solidFill>
                          <a:latin typeface="Arial" pitchFamily="34" charset="0"/>
                          <a:ea typeface="Arial" pitchFamily="34" charset="-122"/>
                          <a:cs typeface="Arial" pitchFamily="34" charset="-120"/>
                        </a:rPr>
                        <a:t>From</a:t>
                      </a:r>
                      <a:endParaRPr lang="en-US" sz="1800" dirty="0">
                        <a:latin typeface="Arial" charset="0"/>
                        <a:ea typeface="Arial" charset="0"/>
                        <a:cs typeface="Arial" charset="0"/>
                      </a:endParaRPr>
                    </a:p>
                  </a:txBody>
                  <a:tcPr marL="54864" marR="54864" marT="54864" marB="54864">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accent1">
                        <a:lumMod val="40000"/>
                        <a:lumOff val="60000"/>
                      </a:schemeClr>
                    </a:solidFill>
                  </a:tcPr>
                </a:tc>
                <a:tc>
                  <a:txBody>
                    <a:bodyPr/>
                    <a:lstStyle/>
                    <a:p>
                      <a:pPr marL="0" indent="0">
                        <a:buNone/>
                      </a:pPr>
                      <a:r>
                        <a:rPr lang="en-US" sz="1800" b="1" dirty="0">
                          <a:solidFill>
                            <a:srgbClr val="1F2328"/>
                          </a:solidFill>
                          <a:latin typeface="Arial" pitchFamily="34" charset="0"/>
                          <a:ea typeface="Arial" pitchFamily="34" charset="-122"/>
                          <a:cs typeface="Arial" pitchFamily="34" charset="-120"/>
                        </a:rPr>
                        <a:t>To</a:t>
                      </a:r>
                      <a:endParaRPr lang="en-US" sz="1800" dirty="0">
                        <a:latin typeface="Arial" charset="0"/>
                        <a:ea typeface="Arial" charset="0"/>
                        <a:cs typeface="Arial" charset="0"/>
                      </a:endParaRPr>
                    </a:p>
                  </a:txBody>
                  <a:tcPr marL="54864" marR="54864" marT="54864" marB="54864">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00"/>
                  </a:ext>
                </a:extLst>
              </a:tr>
              <a:tr h="384048">
                <a:tc>
                  <a:txBody>
                    <a:bodyPr/>
                    <a:lstStyle/>
                    <a:p>
                      <a:pPr marL="0" indent="0">
                        <a:buNone/>
                      </a:pPr>
                      <a:r>
                        <a:rPr lang="en-US" sz="1800" dirty="0">
                          <a:solidFill>
                            <a:srgbClr val="1F2328"/>
                          </a:solidFill>
                          <a:latin typeface="Arial" pitchFamily="34" charset="0"/>
                          <a:ea typeface="Arial" pitchFamily="34" charset="-122"/>
                          <a:cs typeface="Arial" pitchFamily="34" charset="-120"/>
                        </a:rPr>
                        <a:t>Prices of individual products (urea, DAP)</a:t>
                      </a:r>
                      <a:endParaRPr lang="en-US" sz="1800" dirty="0">
                        <a:latin typeface="Arial" charset="0"/>
                        <a:ea typeface="Arial" charset="0"/>
                        <a:cs typeface="Arial" charset="0"/>
                      </a:endParaRPr>
                    </a:p>
                  </a:txBody>
                  <a:tcPr marL="54864" marR="54864" marT="54864" marB="54864">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tcPr>
                </a:tc>
                <a:tc>
                  <a:txBody>
                    <a:bodyPr/>
                    <a:lstStyle/>
                    <a:p>
                      <a:pPr marL="0" indent="0">
                        <a:buNone/>
                      </a:pPr>
                      <a:r>
                        <a:rPr lang="en-US" sz="1800" dirty="0">
                          <a:solidFill>
                            <a:srgbClr val="1F2328"/>
                          </a:solidFill>
                          <a:latin typeface="Arial" pitchFamily="34" charset="0"/>
                          <a:ea typeface="Arial" pitchFamily="34" charset="-122"/>
                          <a:cs typeface="Arial" pitchFamily="34" charset="-120"/>
                        </a:rPr>
                        <a:t>Nutrient needs of each soil and crop</a:t>
                      </a:r>
                      <a:endParaRPr lang="en-US" sz="1800" dirty="0">
                        <a:latin typeface="Arial" charset="0"/>
                        <a:ea typeface="Arial" charset="0"/>
                        <a:cs typeface="Arial" charset="0"/>
                      </a:endParaRPr>
                    </a:p>
                  </a:txBody>
                  <a:tcPr marL="54864" marR="54864" marT="54864" marB="54864">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tcPr>
                </a:tc>
                <a:extLst>
                  <a:ext uri="{0D108BD9-81ED-4DB2-BD59-A6C34878D82A}">
                    <a16:rowId xmlns:a16="http://schemas.microsoft.com/office/drawing/2014/main" val="10001"/>
                  </a:ext>
                </a:extLst>
              </a:tr>
              <a:tr h="384048">
                <a:tc>
                  <a:txBody>
                    <a:bodyPr/>
                    <a:lstStyle/>
                    <a:p>
                      <a:pPr marL="0" indent="0">
                        <a:buNone/>
                      </a:pPr>
                      <a:r>
                        <a:rPr lang="en-US" sz="1800" dirty="0">
                          <a:solidFill>
                            <a:srgbClr val="1F2328"/>
                          </a:solidFill>
                          <a:latin typeface="Arial" pitchFamily="34" charset="0"/>
                          <a:ea typeface="Arial" pitchFamily="34" charset="-122"/>
                          <a:cs typeface="Arial" pitchFamily="34" charset="-120"/>
                        </a:rPr>
                        <a:t>Uniform subsidy per bag</a:t>
                      </a:r>
                      <a:endParaRPr lang="en-US" sz="1800" dirty="0">
                        <a:latin typeface="Arial" charset="0"/>
                        <a:ea typeface="Arial" charset="0"/>
                        <a:cs typeface="Arial" charset="0"/>
                      </a:endParaRPr>
                    </a:p>
                  </a:txBody>
                  <a:tcPr marL="54864" marR="54864" marT="54864" marB="54864">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tcPr>
                </a:tc>
                <a:tc>
                  <a:txBody>
                    <a:bodyPr/>
                    <a:lstStyle/>
                    <a:p>
                      <a:pPr marL="0" indent="0">
                        <a:buNone/>
                      </a:pPr>
                      <a:r>
                        <a:rPr lang="en-US" sz="1800" dirty="0">
                          <a:solidFill>
                            <a:srgbClr val="1F2328"/>
                          </a:solidFill>
                          <a:latin typeface="Arial" pitchFamily="34" charset="0"/>
                          <a:ea typeface="Arial" pitchFamily="34" charset="-122"/>
                          <a:cs typeface="Arial" pitchFamily="34" charset="-120"/>
                        </a:rPr>
                        <a:t>Incentives that reward balanced use</a:t>
                      </a:r>
                      <a:endParaRPr lang="en-US" sz="1800" dirty="0">
                        <a:latin typeface="Arial" charset="0"/>
                        <a:ea typeface="Arial" charset="0"/>
                        <a:cs typeface="Arial" charset="0"/>
                      </a:endParaRPr>
                    </a:p>
                  </a:txBody>
                  <a:tcPr marL="54864" marR="54864" marT="54864" marB="54864">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tcPr>
                </a:tc>
                <a:extLst>
                  <a:ext uri="{0D108BD9-81ED-4DB2-BD59-A6C34878D82A}">
                    <a16:rowId xmlns:a16="http://schemas.microsoft.com/office/drawing/2014/main" val="10002"/>
                  </a:ext>
                </a:extLst>
              </a:tr>
              <a:tr h="384048">
                <a:tc>
                  <a:txBody>
                    <a:bodyPr/>
                    <a:lstStyle/>
                    <a:p>
                      <a:pPr marL="0" indent="0">
                        <a:buNone/>
                      </a:pPr>
                      <a:r>
                        <a:rPr lang="en-US" sz="1800" dirty="0">
                          <a:solidFill>
                            <a:srgbClr val="1F2328"/>
                          </a:solidFill>
                          <a:latin typeface="Arial" pitchFamily="34" charset="0"/>
                          <a:ea typeface="Arial" pitchFamily="34" charset="-122"/>
                          <a:cs typeface="Arial" pitchFamily="34" charset="-120"/>
                        </a:rPr>
                        <a:t>Imported gas and fertilizer</a:t>
                      </a:r>
                      <a:endParaRPr lang="en-US" sz="1800" dirty="0">
                        <a:latin typeface="Arial" charset="0"/>
                        <a:ea typeface="Arial" charset="0"/>
                        <a:cs typeface="Arial" charset="0"/>
                      </a:endParaRPr>
                    </a:p>
                  </a:txBody>
                  <a:tcPr marL="54864" marR="54864" marT="54864" marB="54864">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tcPr>
                </a:tc>
                <a:tc>
                  <a:txBody>
                    <a:bodyPr/>
                    <a:lstStyle/>
                    <a:p>
                      <a:pPr marL="0" indent="0">
                        <a:buNone/>
                      </a:pPr>
                      <a:r>
                        <a:rPr lang="en-US" sz="1800" dirty="0">
                          <a:solidFill>
                            <a:srgbClr val="1F2328"/>
                          </a:solidFill>
                          <a:latin typeface="Arial" pitchFamily="34" charset="0"/>
                          <a:ea typeface="Arial" pitchFamily="34" charset="-122"/>
                          <a:cs typeface="Arial" pitchFamily="34" charset="-120"/>
                        </a:rPr>
                        <a:t>More domestic and organic nutrient sources</a:t>
                      </a:r>
                      <a:endParaRPr lang="en-US" sz="1800" dirty="0">
                        <a:latin typeface="Arial" charset="0"/>
                        <a:ea typeface="Arial" charset="0"/>
                        <a:cs typeface="Arial" charset="0"/>
                      </a:endParaRPr>
                    </a:p>
                  </a:txBody>
                  <a:tcPr marL="54864" marR="54864" marT="54864" marB="54864">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8" name="Text 1">
            <a:extLst>
              <a:ext uri="{FF2B5EF4-FFF2-40B4-BE49-F238E27FC236}">
                <a16:creationId xmlns:a16="http://schemas.microsoft.com/office/drawing/2014/main" id="{1575852F-574D-AEB5-CD91-08E19F50F1E4}"/>
              </a:ext>
            </a:extLst>
          </p:cNvPr>
          <p:cNvSpPr txBox="1"/>
          <p:nvPr/>
        </p:nvSpPr>
        <p:spPr>
          <a:xfrm>
            <a:off x="548640" y="3363438"/>
            <a:ext cx="11091672" cy="365760"/>
          </a:xfrm>
          <a:prstGeom prst="rect">
            <a:avLst/>
          </a:prstGeom>
          <a:noFill/>
          <a:ln/>
        </p:spPr>
        <p:txBody>
          <a:bodyPr wrap="square" lIns="0" tIns="0" rIns="0" bIns="0" rtlCol="0" anchor="ctr"/>
          <a:lstStyle/>
          <a:p>
            <a:pPr marL="0" indent="0">
              <a:buNone/>
            </a:pPr>
            <a:r>
              <a:rPr lang="en-US" sz="1700" b="1" dirty="0">
                <a:solidFill>
                  <a:srgbClr val="1F4E79"/>
                </a:solidFill>
                <a:latin typeface="Arial" pitchFamily="34" charset="0"/>
                <a:ea typeface="Arial" pitchFamily="34" charset="-122"/>
                <a:cs typeface="Arial" pitchFamily="34" charset="-120"/>
              </a:rPr>
              <a:t>Building blocks already exist</a:t>
            </a:r>
            <a:endParaRPr lang="en-US" sz="1700" dirty="0"/>
          </a:p>
        </p:txBody>
      </p:sp>
      <p:sp>
        <p:nvSpPr>
          <p:cNvPr id="10" name="Text 2">
            <a:extLst>
              <a:ext uri="{FF2B5EF4-FFF2-40B4-BE49-F238E27FC236}">
                <a16:creationId xmlns:a16="http://schemas.microsoft.com/office/drawing/2014/main" id="{527EDEF4-5DA3-F319-995A-E001FB9466E1}"/>
              </a:ext>
            </a:extLst>
          </p:cNvPr>
          <p:cNvSpPr txBox="1"/>
          <p:nvPr/>
        </p:nvSpPr>
        <p:spPr>
          <a:xfrm>
            <a:off x="548640" y="3820638"/>
            <a:ext cx="11091672" cy="2103120"/>
          </a:xfrm>
          <a:prstGeom prst="rect">
            <a:avLst/>
          </a:prstGeom>
          <a:noFill/>
          <a:ln/>
        </p:spPr>
        <p:txBody>
          <a:bodyPr wrap="square" lIns="0" tIns="0" rIns="0" bIns="0" rtlCol="0" anchor="t"/>
          <a:lstStyle/>
          <a:p>
            <a:pPr marL="342900" indent="-342900">
              <a:spcAft>
                <a:spcPts val="800"/>
              </a:spcAft>
              <a:buSzPct val="100000"/>
              <a:buChar char="•"/>
            </a:pPr>
            <a:r>
              <a:rPr lang="en-US" dirty="0">
                <a:solidFill>
                  <a:srgbClr val="1F2328"/>
                </a:solidFill>
                <a:latin typeface="Arial" pitchFamily="34" charset="0"/>
                <a:ea typeface="Arial" pitchFamily="34" charset="-122"/>
                <a:cs typeface="Arial" pitchFamily="34" charset="-120"/>
              </a:rPr>
              <a:t>230 million+ Soil Health Cards issued since 2015, which can be linked to point-of-sale under DBT. Pilots suggest soil- and crop-specific advice can cut N use by 10 to 15% and P by 5 to 8%, and raise potash by 10 to 20%, without yield loss– how useful they are?</a:t>
            </a:r>
          </a:p>
          <a:p>
            <a:pPr marL="342900" indent="-342900">
              <a:spcAft>
                <a:spcPts val="800"/>
              </a:spcAft>
              <a:buSzPct val="100000"/>
              <a:buChar char="•"/>
            </a:pPr>
            <a:r>
              <a:rPr lang="en-US" dirty="0">
                <a:solidFill>
                  <a:srgbClr val="1F2328"/>
                </a:solidFill>
                <a:latin typeface="Arial" pitchFamily="34" charset="0"/>
                <a:ea typeface="Arial" pitchFamily="34" charset="-122"/>
                <a:cs typeface="Arial" pitchFamily="34" charset="-120"/>
              </a:rPr>
              <a:t>If all dung were processed, bio-CNG output could reach about 22 Mt a year, close to current LNG imports, with slurry returning N, P and K to soils</a:t>
            </a:r>
          </a:p>
          <a:p>
            <a:pPr marL="342900" indent="-342900">
              <a:spcAft>
                <a:spcPts val="800"/>
              </a:spcAft>
              <a:buSzPct val="100000"/>
              <a:buChar char="•"/>
            </a:pPr>
            <a:r>
              <a:rPr lang="en-US" dirty="0">
                <a:solidFill>
                  <a:srgbClr val="1F2328"/>
                </a:solidFill>
                <a:latin typeface="Arial" pitchFamily="34" charset="0"/>
                <a:ea typeface="Arial" pitchFamily="34" charset="-122"/>
                <a:cs typeface="Arial" pitchFamily="34" charset="-120"/>
              </a:rPr>
              <a:t>Slow-release, bio- and nano-fertilizers, and crop diversification toward pulses, oilseeds and coarse grains.</a:t>
            </a:r>
            <a:endParaRPr lang="en-US" dirty="0"/>
          </a:p>
        </p:txBody>
      </p:sp>
      <p:sp>
        <p:nvSpPr>
          <p:cNvPr id="12" name="Text 3">
            <a:extLst>
              <a:ext uri="{FF2B5EF4-FFF2-40B4-BE49-F238E27FC236}">
                <a16:creationId xmlns:a16="http://schemas.microsoft.com/office/drawing/2014/main" id="{9D8E1017-33FD-D9E8-A2B9-4E4E5AA195DC}"/>
              </a:ext>
            </a:extLst>
          </p:cNvPr>
          <p:cNvSpPr txBox="1"/>
          <p:nvPr/>
        </p:nvSpPr>
        <p:spPr>
          <a:xfrm>
            <a:off x="262128" y="5944235"/>
            <a:ext cx="11091672" cy="548640"/>
          </a:xfrm>
          <a:prstGeom prst="rect">
            <a:avLst/>
          </a:prstGeom>
          <a:noFill/>
          <a:ln/>
        </p:spPr>
        <p:txBody>
          <a:bodyPr wrap="square" lIns="0" tIns="0" rIns="0" bIns="0" rtlCol="0" anchor="b"/>
          <a:lstStyle/>
          <a:p>
            <a:pPr marL="0" indent="0">
              <a:buNone/>
            </a:pPr>
            <a:r>
              <a:rPr lang="en-US" sz="1100" dirty="0">
                <a:solidFill>
                  <a:srgbClr val="5A6270"/>
                </a:solidFill>
                <a:ea typeface="Arial" pitchFamily="34" charset="-122"/>
                <a:cs typeface="Arial" pitchFamily="34" charset="-120"/>
              </a:rPr>
              <a:t>Important to note-greatest problem the </a:t>
            </a:r>
            <a:r>
              <a:rPr lang="en-US" sz="1100" dirty="0">
                <a:solidFill>
                  <a:srgbClr val="5A6270"/>
                </a:solidFill>
                <a:latin typeface="Arial" pitchFamily="34" charset="0"/>
                <a:ea typeface="Arial" pitchFamily="34" charset="-122"/>
                <a:cs typeface="Arial" pitchFamily="34" charset="-120"/>
              </a:rPr>
              <a:t>policy makers have faced over the years- while they have tried to move from; liberalized the imports of or pricing of phosphate and potash, but nitrogen is like a holy grail which has stayed on.</a:t>
            </a:r>
            <a:endParaRPr lang="en-US" sz="1100" dirty="0"/>
          </a:p>
        </p:txBody>
      </p:sp>
    </p:spTree>
    <p:extLst>
      <p:ext uri="{BB962C8B-B14F-4D97-AF65-F5344CB8AC3E}">
        <p14:creationId xmlns:p14="http://schemas.microsoft.com/office/powerpoint/2010/main" val="3627518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E5150-9AC2-22A3-B392-55C330C750C9}"/>
              </a:ext>
            </a:extLst>
          </p:cNvPr>
          <p:cNvSpPr>
            <a:spLocks noGrp="1"/>
          </p:cNvSpPr>
          <p:nvPr>
            <p:ph type="title"/>
          </p:nvPr>
        </p:nvSpPr>
        <p:spPr/>
        <p:txBody>
          <a:bodyPr>
            <a:normAutofit/>
          </a:bodyPr>
          <a:lstStyle/>
          <a:p>
            <a:pPr marL="0" indent="0">
              <a:buNone/>
            </a:pPr>
            <a:r>
              <a:rPr lang="en-US" sz="3200" dirty="0">
                <a:solidFill>
                  <a:srgbClr val="1F2328"/>
                </a:solidFill>
                <a:latin typeface="Arial" pitchFamily="34" charset="0"/>
                <a:ea typeface="Arial" pitchFamily="34" charset="-122"/>
                <a:cs typeface="Arial" pitchFamily="34" charset="-120"/>
              </a:rPr>
              <a:t>What a reformed system has to balance</a:t>
            </a:r>
            <a:endParaRPr lang="en-US" sz="3200" dirty="0"/>
          </a:p>
        </p:txBody>
      </p:sp>
      <p:sp>
        <p:nvSpPr>
          <p:cNvPr id="6" name="Shape 1">
            <a:extLst>
              <a:ext uri="{FF2B5EF4-FFF2-40B4-BE49-F238E27FC236}">
                <a16:creationId xmlns:a16="http://schemas.microsoft.com/office/drawing/2014/main" id="{029735B2-D9C4-D3E0-1F23-6894C6860B1E}"/>
              </a:ext>
            </a:extLst>
          </p:cNvPr>
          <p:cNvSpPr/>
          <p:nvPr/>
        </p:nvSpPr>
        <p:spPr>
          <a:xfrm>
            <a:off x="548640" y="1521698"/>
            <a:ext cx="5394960" cy="1325880"/>
          </a:xfrm>
          <a:prstGeom prst="rect">
            <a:avLst/>
          </a:prstGeom>
          <a:solidFill>
            <a:srgbClr val="FFFFFF"/>
          </a:solidFill>
          <a:ln w="19050">
            <a:solidFill>
              <a:srgbClr val="1F4E79"/>
            </a:solidFill>
            <a:prstDash val="solid"/>
          </a:ln>
        </p:spPr>
        <p:txBody>
          <a:bodyPr/>
          <a:lstStyle/>
          <a:p>
            <a:endParaRPr lang="en-US"/>
          </a:p>
        </p:txBody>
      </p:sp>
      <p:sp>
        <p:nvSpPr>
          <p:cNvPr id="8" name="Text 2">
            <a:extLst>
              <a:ext uri="{FF2B5EF4-FFF2-40B4-BE49-F238E27FC236}">
                <a16:creationId xmlns:a16="http://schemas.microsoft.com/office/drawing/2014/main" id="{E126BA06-5A3E-D4E1-9714-3926F258A704}"/>
              </a:ext>
            </a:extLst>
          </p:cNvPr>
          <p:cNvSpPr txBox="1"/>
          <p:nvPr/>
        </p:nvSpPr>
        <p:spPr>
          <a:xfrm>
            <a:off x="777240" y="1704578"/>
            <a:ext cx="4937760" cy="411480"/>
          </a:xfrm>
          <a:prstGeom prst="rect">
            <a:avLst/>
          </a:prstGeom>
          <a:noFill/>
          <a:ln/>
        </p:spPr>
        <p:txBody>
          <a:bodyPr wrap="square" lIns="0" tIns="0" rIns="0" bIns="0" rtlCol="0" anchor="ctr"/>
          <a:lstStyle/>
          <a:p>
            <a:pPr marL="0" indent="0">
              <a:buNone/>
            </a:pPr>
            <a:r>
              <a:rPr lang="en-US" sz="2400" b="1" dirty="0">
                <a:solidFill>
                  <a:srgbClr val="1F4E79"/>
                </a:solidFill>
                <a:latin typeface="Arial" pitchFamily="34" charset="0"/>
                <a:ea typeface="Arial" pitchFamily="34" charset="-122"/>
                <a:cs typeface="Arial" pitchFamily="34" charset="-120"/>
              </a:rPr>
              <a:t>Fiscal sustainability</a:t>
            </a:r>
            <a:endParaRPr lang="en-US" sz="2400" dirty="0"/>
          </a:p>
        </p:txBody>
      </p:sp>
      <p:sp>
        <p:nvSpPr>
          <p:cNvPr id="10" name="Text 3">
            <a:extLst>
              <a:ext uri="{FF2B5EF4-FFF2-40B4-BE49-F238E27FC236}">
                <a16:creationId xmlns:a16="http://schemas.microsoft.com/office/drawing/2014/main" id="{6F105DDF-FE78-4232-9ADB-4A8F6F81B86C}"/>
              </a:ext>
            </a:extLst>
          </p:cNvPr>
          <p:cNvSpPr txBox="1"/>
          <p:nvPr/>
        </p:nvSpPr>
        <p:spPr>
          <a:xfrm>
            <a:off x="777240" y="2180066"/>
            <a:ext cx="4937760" cy="502920"/>
          </a:xfrm>
          <a:prstGeom prst="rect">
            <a:avLst/>
          </a:prstGeom>
          <a:noFill/>
          <a:ln/>
        </p:spPr>
        <p:txBody>
          <a:bodyPr wrap="square" lIns="0" tIns="0" rIns="0" bIns="0" rtlCol="0" anchor="t"/>
          <a:lstStyle/>
          <a:p>
            <a:pPr marL="0" indent="0">
              <a:buNone/>
            </a:pPr>
            <a:r>
              <a:rPr lang="en-US" dirty="0">
                <a:solidFill>
                  <a:srgbClr val="1F2328"/>
                </a:solidFill>
                <a:latin typeface="Arial" pitchFamily="34" charset="0"/>
                <a:ea typeface="Arial" pitchFamily="34" charset="-122"/>
                <a:cs typeface="Arial" pitchFamily="34" charset="-120"/>
              </a:rPr>
              <a:t>A subsidy bill that does not swing with every global shock</a:t>
            </a:r>
            <a:endParaRPr lang="en-US" dirty="0"/>
          </a:p>
        </p:txBody>
      </p:sp>
      <p:sp>
        <p:nvSpPr>
          <p:cNvPr id="12" name="Shape 4">
            <a:extLst>
              <a:ext uri="{FF2B5EF4-FFF2-40B4-BE49-F238E27FC236}">
                <a16:creationId xmlns:a16="http://schemas.microsoft.com/office/drawing/2014/main" id="{B0F0C8BB-EE11-6071-118C-8A69DE0179A3}"/>
              </a:ext>
            </a:extLst>
          </p:cNvPr>
          <p:cNvSpPr/>
          <p:nvPr/>
        </p:nvSpPr>
        <p:spPr>
          <a:xfrm>
            <a:off x="6245352" y="1521698"/>
            <a:ext cx="5394960" cy="1325880"/>
          </a:xfrm>
          <a:prstGeom prst="rect">
            <a:avLst/>
          </a:prstGeom>
          <a:solidFill>
            <a:srgbClr val="FFFFFF"/>
          </a:solidFill>
          <a:ln w="19050">
            <a:solidFill>
              <a:srgbClr val="1F4E79"/>
            </a:solidFill>
            <a:prstDash val="solid"/>
          </a:ln>
        </p:spPr>
        <p:txBody>
          <a:bodyPr/>
          <a:lstStyle/>
          <a:p>
            <a:endParaRPr lang="en-US"/>
          </a:p>
        </p:txBody>
      </p:sp>
      <p:sp>
        <p:nvSpPr>
          <p:cNvPr id="14" name="Text 5">
            <a:extLst>
              <a:ext uri="{FF2B5EF4-FFF2-40B4-BE49-F238E27FC236}">
                <a16:creationId xmlns:a16="http://schemas.microsoft.com/office/drawing/2014/main" id="{D9B56C34-DC94-9BB8-6F6E-BAEC6485850B}"/>
              </a:ext>
            </a:extLst>
          </p:cNvPr>
          <p:cNvSpPr txBox="1"/>
          <p:nvPr/>
        </p:nvSpPr>
        <p:spPr>
          <a:xfrm>
            <a:off x="6473952" y="1704578"/>
            <a:ext cx="4937760" cy="411480"/>
          </a:xfrm>
          <a:prstGeom prst="rect">
            <a:avLst/>
          </a:prstGeom>
          <a:noFill/>
          <a:ln/>
        </p:spPr>
        <p:txBody>
          <a:bodyPr wrap="square" lIns="0" tIns="0" rIns="0" bIns="0" rtlCol="0" anchor="ctr"/>
          <a:lstStyle/>
          <a:p>
            <a:pPr marL="0" indent="0">
              <a:buNone/>
            </a:pPr>
            <a:r>
              <a:rPr lang="en-US" sz="2000" b="1" dirty="0">
                <a:solidFill>
                  <a:srgbClr val="1F4E79"/>
                </a:solidFill>
                <a:latin typeface="Arial" pitchFamily="34" charset="0"/>
                <a:ea typeface="Arial" pitchFamily="34" charset="-122"/>
                <a:cs typeface="Arial" pitchFamily="34" charset="-120"/>
              </a:rPr>
              <a:t>Farmer profitability</a:t>
            </a:r>
            <a:endParaRPr lang="en-US" sz="2000" dirty="0"/>
          </a:p>
        </p:txBody>
      </p:sp>
      <p:sp>
        <p:nvSpPr>
          <p:cNvPr id="16" name="Text 6">
            <a:extLst>
              <a:ext uri="{FF2B5EF4-FFF2-40B4-BE49-F238E27FC236}">
                <a16:creationId xmlns:a16="http://schemas.microsoft.com/office/drawing/2014/main" id="{874B504A-05D0-DC2C-F4D4-C21F7356EE24}"/>
              </a:ext>
            </a:extLst>
          </p:cNvPr>
          <p:cNvSpPr txBox="1"/>
          <p:nvPr/>
        </p:nvSpPr>
        <p:spPr>
          <a:xfrm>
            <a:off x="6473952" y="2180066"/>
            <a:ext cx="4937760" cy="502920"/>
          </a:xfrm>
          <a:prstGeom prst="rect">
            <a:avLst/>
          </a:prstGeom>
          <a:noFill/>
          <a:ln/>
        </p:spPr>
        <p:txBody>
          <a:bodyPr wrap="square" lIns="0" tIns="0" rIns="0" bIns="0" rtlCol="0" anchor="t"/>
          <a:lstStyle/>
          <a:p>
            <a:pPr marL="0" indent="0">
              <a:buNone/>
            </a:pPr>
            <a:r>
              <a:rPr lang="en-US" dirty="0">
                <a:solidFill>
                  <a:srgbClr val="1F2328"/>
                </a:solidFill>
                <a:latin typeface="Arial" pitchFamily="34" charset="0"/>
                <a:ea typeface="Arial" pitchFamily="34" charset="-122"/>
                <a:cs typeface="Arial" pitchFamily="34" charset="-120"/>
              </a:rPr>
              <a:t>Affordable nutrients, and no loss of yield or income</a:t>
            </a:r>
            <a:endParaRPr lang="en-US" dirty="0"/>
          </a:p>
        </p:txBody>
      </p:sp>
      <p:sp>
        <p:nvSpPr>
          <p:cNvPr id="18" name="Shape 7">
            <a:extLst>
              <a:ext uri="{FF2B5EF4-FFF2-40B4-BE49-F238E27FC236}">
                <a16:creationId xmlns:a16="http://schemas.microsoft.com/office/drawing/2014/main" id="{B6313E43-CCCA-B398-0794-FB1E1047086B}"/>
              </a:ext>
            </a:extLst>
          </p:cNvPr>
          <p:cNvSpPr/>
          <p:nvPr/>
        </p:nvSpPr>
        <p:spPr>
          <a:xfrm>
            <a:off x="548640" y="3121898"/>
            <a:ext cx="5394960" cy="1325880"/>
          </a:xfrm>
          <a:prstGeom prst="rect">
            <a:avLst/>
          </a:prstGeom>
          <a:solidFill>
            <a:srgbClr val="FFFFFF"/>
          </a:solidFill>
          <a:ln w="19050">
            <a:solidFill>
              <a:srgbClr val="1F4E79"/>
            </a:solidFill>
            <a:prstDash val="solid"/>
          </a:ln>
        </p:spPr>
        <p:txBody>
          <a:bodyPr/>
          <a:lstStyle/>
          <a:p>
            <a:endParaRPr lang="en-US"/>
          </a:p>
        </p:txBody>
      </p:sp>
      <p:sp>
        <p:nvSpPr>
          <p:cNvPr id="20" name="Text 8">
            <a:extLst>
              <a:ext uri="{FF2B5EF4-FFF2-40B4-BE49-F238E27FC236}">
                <a16:creationId xmlns:a16="http://schemas.microsoft.com/office/drawing/2014/main" id="{3C984257-7CE9-7A19-98E7-5E427ABA8339}"/>
              </a:ext>
            </a:extLst>
          </p:cNvPr>
          <p:cNvSpPr txBox="1"/>
          <p:nvPr/>
        </p:nvSpPr>
        <p:spPr>
          <a:xfrm>
            <a:off x="777240" y="3304778"/>
            <a:ext cx="4937760" cy="411480"/>
          </a:xfrm>
          <a:prstGeom prst="rect">
            <a:avLst/>
          </a:prstGeom>
          <a:noFill/>
          <a:ln/>
        </p:spPr>
        <p:txBody>
          <a:bodyPr wrap="square" lIns="0" tIns="0" rIns="0" bIns="0" rtlCol="0" anchor="ctr"/>
          <a:lstStyle/>
          <a:p>
            <a:pPr marL="0" indent="0">
              <a:buNone/>
            </a:pPr>
            <a:r>
              <a:rPr lang="en-US" sz="2000" b="1" dirty="0">
                <a:solidFill>
                  <a:srgbClr val="1F4E79"/>
                </a:solidFill>
                <a:latin typeface="Arial" pitchFamily="34" charset="0"/>
                <a:ea typeface="Arial" pitchFamily="34" charset="-122"/>
                <a:cs typeface="Arial" pitchFamily="34" charset="-120"/>
              </a:rPr>
              <a:t>Supply security</a:t>
            </a:r>
            <a:endParaRPr lang="en-US" sz="2000" dirty="0"/>
          </a:p>
        </p:txBody>
      </p:sp>
      <p:sp>
        <p:nvSpPr>
          <p:cNvPr id="22" name="Text 9">
            <a:extLst>
              <a:ext uri="{FF2B5EF4-FFF2-40B4-BE49-F238E27FC236}">
                <a16:creationId xmlns:a16="http://schemas.microsoft.com/office/drawing/2014/main" id="{1FE00CB7-7824-2F66-B705-FCBC704AB2AE}"/>
              </a:ext>
            </a:extLst>
          </p:cNvPr>
          <p:cNvSpPr txBox="1"/>
          <p:nvPr/>
        </p:nvSpPr>
        <p:spPr>
          <a:xfrm>
            <a:off x="777240" y="3780266"/>
            <a:ext cx="4937760" cy="502920"/>
          </a:xfrm>
          <a:prstGeom prst="rect">
            <a:avLst/>
          </a:prstGeom>
          <a:noFill/>
          <a:ln/>
        </p:spPr>
        <p:txBody>
          <a:bodyPr wrap="square" lIns="0" tIns="0" rIns="0" bIns="0" rtlCol="0" anchor="t"/>
          <a:lstStyle/>
          <a:p>
            <a:pPr marL="0" indent="0">
              <a:buNone/>
            </a:pPr>
            <a:r>
              <a:rPr lang="en-US" dirty="0">
                <a:solidFill>
                  <a:srgbClr val="1F2328"/>
                </a:solidFill>
                <a:latin typeface="Arial" pitchFamily="34" charset="0"/>
                <a:ea typeface="Arial" pitchFamily="34" charset="-122"/>
                <a:cs typeface="Arial" pitchFamily="34" charset="-120"/>
              </a:rPr>
              <a:t>The right mix of domestic production, imports and stocks</a:t>
            </a:r>
            <a:endParaRPr lang="en-US" dirty="0"/>
          </a:p>
        </p:txBody>
      </p:sp>
      <p:sp>
        <p:nvSpPr>
          <p:cNvPr id="24" name="Shape 10">
            <a:extLst>
              <a:ext uri="{FF2B5EF4-FFF2-40B4-BE49-F238E27FC236}">
                <a16:creationId xmlns:a16="http://schemas.microsoft.com/office/drawing/2014/main" id="{A41FD80E-3549-2791-524F-1FA14ACBCFE0}"/>
              </a:ext>
            </a:extLst>
          </p:cNvPr>
          <p:cNvSpPr/>
          <p:nvPr/>
        </p:nvSpPr>
        <p:spPr>
          <a:xfrm>
            <a:off x="6245352" y="3121898"/>
            <a:ext cx="5394960" cy="1325880"/>
          </a:xfrm>
          <a:prstGeom prst="rect">
            <a:avLst/>
          </a:prstGeom>
          <a:solidFill>
            <a:srgbClr val="FFFFFF"/>
          </a:solidFill>
          <a:ln w="19050">
            <a:solidFill>
              <a:srgbClr val="1F4E79"/>
            </a:solidFill>
            <a:prstDash val="solid"/>
          </a:ln>
        </p:spPr>
        <p:txBody>
          <a:bodyPr/>
          <a:lstStyle/>
          <a:p>
            <a:endParaRPr lang="en-US"/>
          </a:p>
        </p:txBody>
      </p:sp>
      <p:sp>
        <p:nvSpPr>
          <p:cNvPr id="26" name="Text 11">
            <a:extLst>
              <a:ext uri="{FF2B5EF4-FFF2-40B4-BE49-F238E27FC236}">
                <a16:creationId xmlns:a16="http://schemas.microsoft.com/office/drawing/2014/main" id="{B65CDE40-9CAE-E6AB-F2DA-5B0CDFB49F53}"/>
              </a:ext>
            </a:extLst>
          </p:cNvPr>
          <p:cNvSpPr txBox="1"/>
          <p:nvPr/>
        </p:nvSpPr>
        <p:spPr>
          <a:xfrm>
            <a:off x="6473952" y="3304778"/>
            <a:ext cx="4937760" cy="411480"/>
          </a:xfrm>
          <a:prstGeom prst="rect">
            <a:avLst/>
          </a:prstGeom>
          <a:noFill/>
          <a:ln/>
        </p:spPr>
        <p:txBody>
          <a:bodyPr wrap="square" lIns="0" tIns="0" rIns="0" bIns="0" rtlCol="0" anchor="ctr"/>
          <a:lstStyle/>
          <a:p>
            <a:pPr marL="0" indent="0">
              <a:buNone/>
            </a:pPr>
            <a:r>
              <a:rPr lang="en-US" sz="2000" b="1" dirty="0">
                <a:solidFill>
                  <a:srgbClr val="1F4E79"/>
                </a:solidFill>
                <a:latin typeface="Arial" pitchFamily="34" charset="0"/>
                <a:ea typeface="Arial" pitchFamily="34" charset="-122"/>
                <a:cs typeface="Arial" pitchFamily="34" charset="-120"/>
              </a:rPr>
              <a:t>Soil, water and emissions</a:t>
            </a:r>
            <a:endParaRPr lang="en-US" sz="2000" dirty="0"/>
          </a:p>
        </p:txBody>
      </p:sp>
      <p:sp>
        <p:nvSpPr>
          <p:cNvPr id="28" name="Text 12">
            <a:extLst>
              <a:ext uri="{FF2B5EF4-FFF2-40B4-BE49-F238E27FC236}">
                <a16:creationId xmlns:a16="http://schemas.microsoft.com/office/drawing/2014/main" id="{536EA756-BB51-C2E0-2DE7-A87EFB81A1D4}"/>
              </a:ext>
            </a:extLst>
          </p:cNvPr>
          <p:cNvSpPr txBox="1"/>
          <p:nvPr/>
        </p:nvSpPr>
        <p:spPr>
          <a:xfrm>
            <a:off x="6473952" y="3780266"/>
            <a:ext cx="4937760" cy="502920"/>
          </a:xfrm>
          <a:prstGeom prst="rect">
            <a:avLst/>
          </a:prstGeom>
          <a:noFill/>
          <a:ln/>
        </p:spPr>
        <p:txBody>
          <a:bodyPr wrap="square" lIns="0" tIns="0" rIns="0" bIns="0" rtlCol="0" anchor="t"/>
          <a:lstStyle/>
          <a:p>
            <a:pPr marL="0" indent="0">
              <a:buNone/>
            </a:pPr>
            <a:r>
              <a:rPr lang="en-US" dirty="0">
                <a:solidFill>
                  <a:srgbClr val="1F2328"/>
                </a:solidFill>
                <a:latin typeface="Arial" pitchFamily="34" charset="0"/>
                <a:ea typeface="Arial" pitchFamily="34" charset="-122"/>
                <a:cs typeface="Arial" pitchFamily="34" charset="-120"/>
              </a:rPr>
              <a:t>Balanced use that protects the resource base</a:t>
            </a:r>
            <a:endParaRPr lang="en-US" dirty="0"/>
          </a:p>
        </p:txBody>
      </p:sp>
      <p:sp>
        <p:nvSpPr>
          <p:cNvPr id="30" name="Text 13">
            <a:extLst>
              <a:ext uri="{FF2B5EF4-FFF2-40B4-BE49-F238E27FC236}">
                <a16:creationId xmlns:a16="http://schemas.microsoft.com/office/drawing/2014/main" id="{617F8F83-F930-7228-3082-A577EF025C6A}"/>
              </a:ext>
            </a:extLst>
          </p:cNvPr>
          <p:cNvSpPr txBox="1"/>
          <p:nvPr/>
        </p:nvSpPr>
        <p:spPr>
          <a:xfrm>
            <a:off x="397764" y="5532120"/>
            <a:ext cx="11091672" cy="173736"/>
          </a:xfrm>
          <a:prstGeom prst="rect">
            <a:avLst/>
          </a:prstGeom>
          <a:noFill/>
          <a:ln/>
        </p:spPr>
        <p:txBody>
          <a:bodyPr wrap="square" lIns="0" tIns="0" rIns="0" bIns="0" rtlCol="0" anchor="ctr"/>
          <a:lstStyle/>
          <a:p>
            <a:pPr marL="0" indent="0">
              <a:buNone/>
            </a:pPr>
            <a:r>
              <a:rPr lang="en-US" sz="1800" i="1" dirty="0">
                <a:solidFill>
                  <a:srgbClr val="1F2328"/>
                </a:solidFill>
                <a:latin typeface="Arial" pitchFamily="34" charset="0"/>
                <a:ea typeface="Arial" pitchFamily="34" charset="-122"/>
                <a:cs typeface="Arial" pitchFamily="34" charset="-120"/>
              </a:rPr>
              <a:t>"Ironically, war offers us the opportunity to fix things in agriculture.“</a:t>
            </a:r>
          </a:p>
          <a:p>
            <a:pPr marL="0" indent="0">
              <a:buNone/>
            </a:pPr>
            <a:endParaRPr lang="en-US" i="1" dirty="0">
              <a:solidFill>
                <a:srgbClr val="1F2328"/>
              </a:solidFill>
              <a:cs typeface="Arial" pitchFamily="34" charset="-120"/>
            </a:endParaRPr>
          </a:p>
          <a:p>
            <a:pPr marL="0" indent="0">
              <a:buNone/>
            </a:pPr>
            <a:r>
              <a:rPr lang="en-US" i="1" dirty="0">
                <a:solidFill>
                  <a:srgbClr val="1F2328"/>
                </a:solidFill>
                <a:cs typeface="Arial" pitchFamily="34" charset="-120"/>
              </a:rPr>
              <a:t>All these in the ambit of government surviving (because the standard argument in the policy- you touch fertilizer subsidy and touch in a way that it really gets displaced from the equilibrium, the government will fall. Any other thing you touch, any subsidy, you can survive, but fertilizer !</a:t>
            </a:r>
          </a:p>
          <a:p>
            <a:pPr marL="0" indent="0">
              <a:buNone/>
            </a:pPr>
            <a:endParaRPr lang="en-US" sz="1800" dirty="0"/>
          </a:p>
        </p:txBody>
      </p:sp>
      <p:sp>
        <p:nvSpPr>
          <p:cNvPr id="32" name="Text 14">
            <a:extLst>
              <a:ext uri="{FF2B5EF4-FFF2-40B4-BE49-F238E27FC236}">
                <a16:creationId xmlns:a16="http://schemas.microsoft.com/office/drawing/2014/main" id="{71F2CEBC-848B-B2F2-3A69-FC7803E29C9A}"/>
              </a:ext>
            </a:extLst>
          </p:cNvPr>
          <p:cNvSpPr txBox="1"/>
          <p:nvPr/>
        </p:nvSpPr>
        <p:spPr>
          <a:xfrm>
            <a:off x="548640" y="5975778"/>
            <a:ext cx="11091672" cy="548640"/>
          </a:xfrm>
          <a:prstGeom prst="rect">
            <a:avLst/>
          </a:prstGeom>
          <a:noFill/>
          <a:ln/>
        </p:spPr>
        <p:txBody>
          <a:bodyPr wrap="square" lIns="0" tIns="0" rIns="0" bIns="0" rtlCol="0" anchor="b"/>
          <a:lstStyle/>
          <a:p>
            <a:pPr marL="0" indent="0">
              <a:buNone/>
            </a:pPr>
            <a:r>
              <a:rPr lang="en-US" sz="1100" dirty="0">
                <a:solidFill>
                  <a:srgbClr val="5A6270"/>
                </a:solidFill>
                <a:latin typeface="Arial" pitchFamily="34" charset="0"/>
                <a:ea typeface="Arial" pitchFamily="34" charset="-122"/>
                <a:cs typeface="Arial" pitchFamily="34" charset="-120"/>
              </a:rPr>
              <a:t>Sources: session concept note (IFPRI, 2026); Birthal, P.S. and Roy, D. (20 May 2026). War in the Gulf, reverberation in the fields! Global Agriculture.</a:t>
            </a:r>
            <a:endParaRPr lang="en-US" sz="1100" dirty="0"/>
          </a:p>
        </p:txBody>
      </p:sp>
    </p:spTree>
    <p:extLst>
      <p:ext uri="{BB962C8B-B14F-4D97-AF65-F5344CB8AC3E}">
        <p14:creationId xmlns:p14="http://schemas.microsoft.com/office/powerpoint/2010/main" val="2398623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effectLst/>
      </p:bgPr>
    </p:bg>
    <p:spTree>
      <p:nvGrpSpPr>
        <p:cNvPr id="1" name="">
          <a:extLst>
            <a:ext uri="{FF2B5EF4-FFF2-40B4-BE49-F238E27FC236}">
              <a16:creationId xmlns:a16="http://schemas.microsoft.com/office/drawing/2014/main" id="{B2E73D25-6ADC-7601-0AA6-61A72D217E1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A63493E-1025-D035-5422-1D0B2C83AAA9}"/>
              </a:ext>
            </a:extLst>
          </p:cNvPr>
          <p:cNvSpPr/>
          <p:nvPr/>
        </p:nvSpPr>
        <p:spPr>
          <a:xfrm>
            <a:off x="4207955" y="3477870"/>
            <a:ext cx="3776091" cy="954596"/>
          </a:xfrm>
          <a:custGeom>
            <a:avLst/>
            <a:gdLst/>
            <a:ahLst/>
            <a:cxnLst/>
            <a:rect l="l" t="t" r="r" b="b"/>
            <a:pathLst>
              <a:path w="5664136" h="1431894">
                <a:moveTo>
                  <a:pt x="0" y="0"/>
                </a:moveTo>
                <a:lnTo>
                  <a:pt x="5664136" y="0"/>
                </a:lnTo>
                <a:lnTo>
                  <a:pt x="5664136" y="1431894"/>
                </a:lnTo>
                <a:lnTo>
                  <a:pt x="0" y="143189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eaLnBrk="1" fontAlgn="auto" hangingPunct="1">
              <a:spcBef>
                <a:spcPts val="0"/>
              </a:spcBef>
              <a:spcAft>
                <a:spcPts val="0"/>
              </a:spcAft>
            </a:pPr>
            <a:endParaRPr lang="en-US" sz="1200">
              <a:solidFill>
                <a:prstClr val="black"/>
              </a:solidFill>
              <a:latin typeface="Calibri"/>
            </a:endParaRPr>
          </a:p>
        </p:txBody>
      </p:sp>
      <p:sp>
        <p:nvSpPr>
          <p:cNvPr id="3" name="TextBox 3">
            <a:extLst>
              <a:ext uri="{FF2B5EF4-FFF2-40B4-BE49-F238E27FC236}">
                <a16:creationId xmlns:a16="http://schemas.microsoft.com/office/drawing/2014/main" id="{4D48069C-3A04-A6B5-B2D8-A48C644D8F12}"/>
              </a:ext>
            </a:extLst>
          </p:cNvPr>
          <p:cNvSpPr txBox="1"/>
          <p:nvPr/>
        </p:nvSpPr>
        <p:spPr>
          <a:xfrm>
            <a:off x="1564350" y="1167817"/>
            <a:ext cx="8726963" cy="1382751"/>
          </a:xfrm>
          <a:prstGeom prst="rect">
            <a:avLst/>
          </a:prstGeom>
        </p:spPr>
        <p:txBody>
          <a:bodyPr wrap="square" lIns="0" tIns="0" rIns="0" bIns="0" rtlCol="0" anchor="t">
            <a:spAutoFit/>
          </a:bodyPr>
          <a:lstStyle/>
          <a:p>
            <a:pPr algn="ctr" defTabSz="609630" eaLnBrk="1" fontAlgn="auto" hangingPunct="1">
              <a:lnSpc>
                <a:spcPts val="12233"/>
              </a:lnSpc>
              <a:spcAft>
                <a:spcPts val="0"/>
              </a:spcAft>
            </a:pPr>
            <a:r>
              <a:rPr lang="en-US" sz="5400" b="1" dirty="0">
                <a:solidFill>
                  <a:srgbClr val="FFFFFF"/>
                </a:solidFill>
                <a:latin typeface="Avenir Next LT Pro Bold"/>
                <a:ea typeface="Avenir Next LT Pro Bold"/>
                <a:cs typeface="Avenir Next LT Pro Bold"/>
                <a:sym typeface="Avenir Next LT Pro Bold"/>
              </a:rPr>
              <a:t>Thank You</a:t>
            </a:r>
          </a:p>
        </p:txBody>
      </p:sp>
      <p:sp>
        <p:nvSpPr>
          <p:cNvPr id="4" name="TextBox 4">
            <a:extLst>
              <a:ext uri="{FF2B5EF4-FFF2-40B4-BE49-F238E27FC236}">
                <a16:creationId xmlns:a16="http://schemas.microsoft.com/office/drawing/2014/main" id="{25A41B24-A599-9041-29A6-0281628BBD34}"/>
              </a:ext>
            </a:extLst>
          </p:cNvPr>
          <p:cNvSpPr txBox="1"/>
          <p:nvPr/>
        </p:nvSpPr>
        <p:spPr>
          <a:xfrm>
            <a:off x="3756684" y="5099898"/>
            <a:ext cx="4678633" cy="339132"/>
          </a:xfrm>
          <a:prstGeom prst="rect">
            <a:avLst/>
          </a:prstGeom>
        </p:spPr>
        <p:txBody>
          <a:bodyPr lIns="0" tIns="0" rIns="0" bIns="0" rtlCol="0" anchor="t">
            <a:spAutoFit/>
          </a:bodyPr>
          <a:lstStyle/>
          <a:p>
            <a:pPr algn="ctr" defTabSz="609630" eaLnBrk="1" fontAlgn="auto" hangingPunct="1">
              <a:lnSpc>
                <a:spcPts val="2887"/>
              </a:lnSpc>
              <a:spcAft>
                <a:spcPts val="0"/>
              </a:spcAft>
            </a:pPr>
            <a:r>
              <a:rPr lang="en-US" sz="2062" i="1">
                <a:solidFill>
                  <a:srgbClr val="FFFFFF"/>
                </a:solidFill>
                <a:latin typeface="Avenir Next LT Pro Italics"/>
                <a:ea typeface="Avenir Next LT Pro Italics"/>
                <a:cs typeface="Avenir Next LT Pro Italics"/>
                <a:sym typeface="Avenir Next LT Pro Italics"/>
              </a:rPr>
              <a:t>A world free of hunger and malnutrition</a:t>
            </a:r>
          </a:p>
        </p:txBody>
      </p:sp>
      <p:sp>
        <p:nvSpPr>
          <p:cNvPr id="5" name="TextBox 5">
            <a:extLst>
              <a:ext uri="{FF2B5EF4-FFF2-40B4-BE49-F238E27FC236}">
                <a16:creationId xmlns:a16="http://schemas.microsoft.com/office/drawing/2014/main" id="{B0EB1E47-8954-50A0-1838-0D800817FA1F}"/>
              </a:ext>
            </a:extLst>
          </p:cNvPr>
          <p:cNvSpPr txBox="1"/>
          <p:nvPr/>
        </p:nvSpPr>
        <p:spPr>
          <a:xfrm>
            <a:off x="4682092" y="5508004"/>
            <a:ext cx="2827817" cy="248786"/>
          </a:xfrm>
          <a:prstGeom prst="rect">
            <a:avLst/>
          </a:prstGeom>
        </p:spPr>
        <p:txBody>
          <a:bodyPr lIns="0" tIns="0" rIns="0" bIns="0" rtlCol="0" anchor="t">
            <a:spAutoFit/>
          </a:bodyPr>
          <a:lstStyle/>
          <a:p>
            <a:pPr algn="ctr" defTabSz="609630" eaLnBrk="1" fontAlgn="auto" hangingPunct="1">
              <a:lnSpc>
                <a:spcPts val="2067"/>
              </a:lnSpc>
              <a:spcAft>
                <a:spcPts val="0"/>
              </a:spcAft>
            </a:pPr>
            <a:r>
              <a:rPr lang="en-US" sz="1476">
                <a:solidFill>
                  <a:srgbClr val="FFFFFF"/>
                </a:solidFill>
                <a:latin typeface="Avenir Next LT Pro"/>
                <a:ea typeface="Avenir Next LT Pro"/>
                <a:cs typeface="Avenir Next LT Pro"/>
                <a:sym typeface="Avenir Next LT Pro"/>
              </a:rPr>
              <a:t>IFPRI is a CGIAR Research Center</a:t>
            </a:r>
          </a:p>
        </p:txBody>
      </p:sp>
      <p:sp>
        <p:nvSpPr>
          <p:cNvPr id="6" name="AutoShape 6">
            <a:extLst>
              <a:ext uri="{FF2B5EF4-FFF2-40B4-BE49-F238E27FC236}">
                <a16:creationId xmlns:a16="http://schemas.microsoft.com/office/drawing/2014/main" id="{3633924D-AB9C-9218-1BAC-10E76B29547A}"/>
              </a:ext>
            </a:extLst>
          </p:cNvPr>
          <p:cNvSpPr/>
          <p:nvPr/>
        </p:nvSpPr>
        <p:spPr>
          <a:xfrm>
            <a:off x="5618687" y="4667862"/>
            <a:ext cx="954627" cy="0"/>
          </a:xfrm>
          <a:prstGeom prst="line">
            <a:avLst/>
          </a:prstGeom>
          <a:ln w="95250" cap="flat">
            <a:solidFill>
              <a:srgbClr val="FFFFFF"/>
            </a:solidFill>
            <a:prstDash val="solid"/>
            <a:headEnd type="none" w="sm" len="sm"/>
            <a:tailEnd type="none" w="sm" len="sm"/>
          </a:ln>
        </p:spPr>
        <p:txBody>
          <a:bodyPr/>
          <a:lstStyle/>
          <a:p>
            <a:pPr defTabSz="609630" eaLnBrk="1" fontAlgn="auto" hangingPunct="1">
              <a:spcBef>
                <a:spcPts val="0"/>
              </a:spcBef>
              <a:spcAft>
                <a:spcPts val="0"/>
              </a:spcAft>
            </a:pPr>
            <a:endParaRPr lang="en-US" sz="1200">
              <a:solidFill>
                <a:prstClr val="black"/>
              </a:solidFill>
              <a:latin typeface="Calibri"/>
            </a:endParaRPr>
          </a:p>
        </p:txBody>
      </p:sp>
    </p:spTree>
    <p:extLst>
      <p:ext uri="{BB962C8B-B14F-4D97-AF65-F5344CB8AC3E}">
        <p14:creationId xmlns:p14="http://schemas.microsoft.com/office/powerpoint/2010/main" val="1914113446"/>
      </p:ext>
    </p:extLst>
  </p:cSld>
  <p:clrMapOvr>
    <a:masterClrMapping/>
  </p:clrMapOvr>
</p:sld>
</file>

<file path=ppt/theme/theme1.xml><?xml version="1.0" encoding="utf-8"?>
<a:theme xmlns:a="http://schemas.openxmlformats.org/drawingml/2006/main" name="IFPRI 2017">
  <a:themeElements>
    <a:clrScheme name="IFPRI Color Palette">
      <a:dk1>
        <a:srgbClr val="000000"/>
      </a:dk1>
      <a:lt1>
        <a:srgbClr val="FFFFFF"/>
      </a:lt1>
      <a:dk2>
        <a:srgbClr val="44546A"/>
      </a:dk2>
      <a:lt2>
        <a:srgbClr val="E7E6E6"/>
      </a:lt2>
      <a:accent1>
        <a:srgbClr val="62BA45"/>
      </a:accent1>
      <a:accent2>
        <a:srgbClr val="00AE9A"/>
      </a:accent2>
      <a:accent3>
        <a:srgbClr val="EF463B"/>
      </a:accent3>
      <a:accent4>
        <a:srgbClr val="F7921E"/>
      </a:accent4>
      <a:accent5>
        <a:srgbClr val="8850A0"/>
      </a:accent5>
      <a:accent6>
        <a:srgbClr val="007DB3"/>
      </a:accent6>
      <a:hlink>
        <a:srgbClr val="3C5567"/>
      </a:hlink>
      <a:folHlink>
        <a:srgbClr val="95C94F"/>
      </a:folHlink>
    </a:clrScheme>
    <a:fontScheme name="IFPRI 2017">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noAutofit/>
      </a:bodyPr>
      <a:lstStyle>
        <a:defPPr algn="r">
          <a:defRPr sz="2400" dirty="0" smtClean="0"/>
        </a:defPPr>
      </a:lstStyle>
    </a:txDef>
  </a:objectDefaults>
  <a:extraClrSchemeLst/>
  <a:extLst>
    <a:ext uri="{05A4C25C-085E-4340-85A3-A5531E510DB2}">
      <thm15:themeFamily xmlns:thm15="http://schemas.microsoft.com/office/thememl/2012/main" name="Template_IFPRI_2025_Light_2.24.25" id="{89BAABAC-26A8-1042-96AB-BEC4527B4AEA}" vid="{0C450747-99AF-5240-B849-40FF58D07C8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Template_IFPRI_2025_Light</Template>
  <TotalTime>724</TotalTime>
  <Words>968</Words>
  <Application>Microsoft Office PowerPoint</Application>
  <PresentationFormat>Widescreen</PresentationFormat>
  <Paragraphs>92</Paragraphs>
  <Slides>8</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8</vt:i4>
      </vt:variant>
    </vt:vector>
  </HeadingPairs>
  <TitlesOfParts>
    <vt:vector size="17" baseType="lpstr">
      <vt:lpstr>Aptos</vt:lpstr>
      <vt:lpstr>Arial</vt:lpstr>
      <vt:lpstr>Avenir Next LT Pro</vt:lpstr>
      <vt:lpstr>Avenir Next LT Pro Bold</vt:lpstr>
      <vt:lpstr>Avenir Next LT Pro Italics</vt:lpstr>
      <vt:lpstr>Calibri</vt:lpstr>
      <vt:lpstr>Courier New</vt:lpstr>
      <vt:lpstr>Wingdings</vt:lpstr>
      <vt:lpstr>IFPRI 2017</vt:lpstr>
      <vt:lpstr>PowerPoint Presentation</vt:lpstr>
      <vt:lpstr>Fertilizer pinnacle of India’s subsidy complex</vt:lpstr>
      <vt:lpstr>2026: a conflict in the Gulf reached India's fields – Damodran calls it fossilization of Indian agriculture – AERA 2026</vt:lpstr>
      <vt:lpstr>Price management absorbs the shock, but at a growing fiscal and soil cost- seems something needs to be done</vt:lpstr>
      <vt:lpstr>Another session in AERA 2026</vt:lpstr>
      <vt:lpstr>The shift: from managing fertilizer prices to managing nutrients</vt:lpstr>
      <vt:lpstr>What a reformed system has to balance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Roy, Devesh (IFPRI-India)</dc:creator>
  <cp:lastModifiedBy>Pradhan, Mamata (IFPRI-India)</cp:lastModifiedBy>
  <cp:revision>8</cp:revision>
  <dcterms:created xsi:type="dcterms:W3CDTF">2025-12-02T03:49:35Z</dcterms:created>
  <dcterms:modified xsi:type="dcterms:W3CDTF">2026-10-13T15:40:56Z</dcterms:modified>
</cp:coreProperties>
</file>