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58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F7E4C-425D-00FA-27C4-68B9F125D0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ED475F-4602-2239-EAB9-52D19984D7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5BABA-5943-D4DB-1E53-4B8E5D12F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DAF6-2BE0-4CB1-9C79-9571468622F2}" type="datetimeFigureOut">
              <a:rPr lang="en-IN" smtClean="0"/>
              <a:t>16-09-2025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60D47-41D9-42D9-A007-91E3A44B8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BE92A-4028-9068-4FE7-694BED010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9A3FC-DECD-4577-B822-471D21BDE4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4968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9092A-CCC7-DA9A-6068-5D79B64CE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0D512E-1187-AAB4-A5F7-8A6E9BD8C2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353CE-CF99-E5A1-825E-DCFF736B3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DAF6-2BE0-4CB1-9C79-9571468622F2}" type="datetimeFigureOut">
              <a:rPr lang="en-IN" smtClean="0"/>
              <a:t>16-09-2025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0AB89-6745-F2C3-D6B1-2679075B5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26260-1A80-C329-2D54-C29F6EF5C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9A3FC-DECD-4577-B822-471D21BDE4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8635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152900-41C4-4EA4-3FE1-B21D1E0D9F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9EAF83-2A6B-2DFD-25B9-9E3AD982C3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85CCC-B1E6-586A-7C24-DA6189DE6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DAF6-2BE0-4CB1-9C79-9571468622F2}" type="datetimeFigureOut">
              <a:rPr lang="en-IN" smtClean="0"/>
              <a:t>16-09-2025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EA56B-5F73-3C57-4269-4066C2905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715FD-05C3-3E1B-2477-7CB2CC23F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9A3FC-DECD-4577-B822-471D21BDE4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3390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E261B-2927-6F9D-6C5A-F4B1610C3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7FD33-07F7-BC9D-460F-7D006DA91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11AF8-CB39-8293-78F7-07603CE98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DAF6-2BE0-4CB1-9C79-9571468622F2}" type="datetimeFigureOut">
              <a:rPr lang="en-IN" smtClean="0"/>
              <a:t>16-09-2025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D709C-2798-8185-FEFA-979569B7A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B3ACB-3471-7B3B-C8C3-896762895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9A3FC-DECD-4577-B822-471D21BDE4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499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6F35E-9D97-6174-CA88-03835BFB2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255A49-9A64-F7E2-EFD3-BC60442EA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7F863-AF7A-F31A-EC9C-27D4522FE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DAF6-2BE0-4CB1-9C79-9571468622F2}" type="datetimeFigureOut">
              <a:rPr lang="en-IN" smtClean="0"/>
              <a:t>16-09-2025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AAD9E-9C6F-FEBC-1EE3-AC2DF8D22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A2769-2D64-4E0C-5193-45E246668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9A3FC-DECD-4577-B822-471D21BDE4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396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BE78E-D091-446F-CECE-954BF5FDD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7A5C0-5AA7-D7EB-D12E-FFE7D8F09F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33A77D-BF66-2990-6C15-AA73B8FA3C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759D39-6673-683B-CEA4-B39B4B345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DAF6-2BE0-4CB1-9C79-9571468622F2}" type="datetimeFigureOut">
              <a:rPr lang="en-IN" smtClean="0"/>
              <a:t>16-09-2025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6D8D9C-3C39-1764-8E9E-C0D9F91C9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6AD7C9-E28B-9A05-B291-CD3C1D167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9A3FC-DECD-4577-B822-471D21BDE4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28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79E1A-D6C1-FAE1-93EA-7B703C3CA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30A45-BF04-6510-7DB4-FB12910E2A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4AA135-FA0A-16C0-C018-5547CE5C10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DA05F9-307F-559D-D75D-058406FF6D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B8CA8E-39B0-C822-539F-A458B74EF4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830C11-F583-E756-3195-98A0F7598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DAF6-2BE0-4CB1-9C79-9571468622F2}" type="datetimeFigureOut">
              <a:rPr lang="en-IN" smtClean="0"/>
              <a:t>16-09-2025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107C55-87D3-5222-F1AA-7DAD0D0B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AAC641-9FE5-C852-9284-732791374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9A3FC-DECD-4577-B822-471D21BDE4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9706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F1EC0-7744-49BE-7AC3-EF0C0E70D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C72389-641F-5538-3A33-634924E12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DAF6-2BE0-4CB1-9C79-9571468622F2}" type="datetimeFigureOut">
              <a:rPr lang="en-IN" smtClean="0"/>
              <a:t>16-09-2025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A7CE73-34DB-FD37-2FBA-3955A85BF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14FA20-98C5-9A5C-065B-9C36307FE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9A3FC-DECD-4577-B822-471D21BDE4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5010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EEB5B7-495D-261B-C201-9D2C968D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DAF6-2BE0-4CB1-9C79-9571468622F2}" type="datetimeFigureOut">
              <a:rPr lang="en-IN" smtClean="0"/>
              <a:t>16-09-2025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DB832C-37D7-5662-9578-E3C69D4AC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F04194-EC18-0DA0-652E-BB6F08287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9A3FC-DECD-4577-B822-471D21BDE4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8292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AE12D-60E6-524B-C448-85A11ECC2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25B40-C000-7D5A-2912-4A091D30C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7651A5-B6BF-AFE6-1F56-8C769A4E34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D4C9E6-5E15-0B6C-4B10-F33E0E7FB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DAF6-2BE0-4CB1-9C79-9571468622F2}" type="datetimeFigureOut">
              <a:rPr lang="en-IN" smtClean="0"/>
              <a:t>16-09-2025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B28616-1252-BD9F-C50C-63567D188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C102E3-C95C-3C7C-4D62-7144ED927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9A3FC-DECD-4577-B822-471D21BDE4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2163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AB9E5-2802-B453-FCEC-3502B4889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9E4543-FC33-D4E4-C0D1-C128CE083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766CD4-CB3B-DA45-F35F-AAF41F06F9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F2C91C-15CE-4ECB-A7BE-37000B06F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DAF6-2BE0-4CB1-9C79-9571468622F2}" type="datetimeFigureOut">
              <a:rPr lang="en-IN" smtClean="0"/>
              <a:t>16-09-2025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89FC98-B64F-9389-A3DC-388A53ED4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BE7DD-C095-1388-69C1-4E44B979F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9A3FC-DECD-4577-B822-471D21BDE4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4917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85681-60BE-9D09-C714-46025E225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8C3ED-8B65-DE30-CE75-F45DA219A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9CAB7-D391-FA65-E57D-FB6744A4E0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65DAF6-2BE0-4CB1-9C79-9571468622F2}" type="datetimeFigureOut">
              <a:rPr lang="en-IN" smtClean="0"/>
              <a:t>16-09-2025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23939-A78C-134F-519B-1B4665BB3C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0F1FC-38B1-C38A-2D9E-0299D1CBD8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29A3FC-DECD-4577-B822-471D21BDE4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6317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16F0D-C090-BE4A-471F-FBF8D44892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016" y="1122363"/>
            <a:ext cx="11804904" cy="2387600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IFPRI High-level Regional Dialogue on </a:t>
            </a:r>
            <a:br>
              <a:rPr lang="en-US" sz="4800" dirty="0"/>
            </a:br>
            <a:r>
              <a:rPr lang="en-US" sz="4800" i="1" dirty="0"/>
              <a:t>Food Policy for a Changing World</a:t>
            </a:r>
            <a:br>
              <a:rPr lang="en-US" sz="4800" dirty="0"/>
            </a:br>
            <a:br>
              <a:rPr lang="en-US" sz="4800" dirty="0"/>
            </a:br>
            <a:r>
              <a:rPr lang="en-US" sz="4800" dirty="0"/>
              <a:t>Theme 3 – Food Systems Transformation 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A3DA3B-4436-CA18-B7E6-80CB6C2641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876" y="4342702"/>
            <a:ext cx="11128248" cy="1655762"/>
          </a:xfrm>
        </p:spPr>
        <p:txBody>
          <a:bodyPr>
            <a:normAutofit lnSpcReduction="10000"/>
          </a:bodyPr>
          <a:lstStyle/>
          <a:p>
            <a:endParaRPr lang="en-IN" dirty="0"/>
          </a:p>
          <a:p>
            <a:r>
              <a:rPr lang="en-IN" b="1" i="1" dirty="0"/>
              <a:t>A. Ganesh-Kumar</a:t>
            </a:r>
          </a:p>
          <a:p>
            <a:r>
              <a:rPr lang="en-IN" dirty="0"/>
              <a:t>Indira Gandhi Institute of Development Research (IGIDR), Mumbai</a:t>
            </a:r>
          </a:p>
          <a:p>
            <a:r>
              <a:rPr lang="en-IN" dirty="0"/>
              <a:t>16-Sep-2025</a:t>
            </a:r>
          </a:p>
        </p:txBody>
      </p:sp>
    </p:spTree>
    <p:extLst>
      <p:ext uri="{BB962C8B-B14F-4D97-AF65-F5344CB8AC3E}">
        <p14:creationId xmlns:p14="http://schemas.microsoft.com/office/powerpoint/2010/main" val="3633828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CF182-7AD7-540C-EA99-0678A21D6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" y="365125"/>
            <a:ext cx="12006072" cy="1325563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1. Data for Tracking Change:  What types of analytical data are essential for tracking and monitoring progress in food systems, and how does this differ from the data required to assess structural transformation in economies? </a:t>
            </a: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10636-20F5-3D37-9AB0-77CFFE7FB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" y="1825624"/>
            <a:ext cx="12089678" cy="5032375"/>
          </a:xfrm>
        </p:spPr>
        <p:txBody>
          <a:bodyPr/>
          <a:lstStyle/>
          <a:p>
            <a:r>
              <a:rPr lang="en-US" dirty="0"/>
              <a:t>Broad stages in the supply chain</a:t>
            </a:r>
          </a:p>
          <a:p>
            <a:pPr lvl="1"/>
            <a:r>
              <a:rPr lang="en-US" dirty="0"/>
              <a:t>Primary processing that can be handled on-farm </a:t>
            </a:r>
            <a:r>
              <a:rPr lang="en-US" dirty="0">
                <a:sym typeface="Wingdings 3" panose="05040102010807070707" pitchFamily="18" charset="2"/>
              </a:rPr>
              <a:t></a:t>
            </a:r>
            <a:r>
              <a:rPr lang="en-US" dirty="0"/>
              <a:t> first-stage packaging for food processors and wholesale trade </a:t>
            </a:r>
            <a:r>
              <a:rPr lang="en-US" dirty="0">
                <a:sym typeface="Wingdings 3" panose="05040102010807070707" pitchFamily="18" charset="2"/>
              </a:rPr>
              <a:t></a:t>
            </a:r>
            <a:r>
              <a:rPr lang="en-US" dirty="0"/>
              <a:t> transport to food processors and wholesale markets </a:t>
            </a:r>
            <a:r>
              <a:rPr lang="en-US" dirty="0">
                <a:sym typeface="Wingdings 3" panose="05040102010807070707" pitchFamily="18" charset="2"/>
              </a:rPr>
              <a:t> </a:t>
            </a:r>
            <a:r>
              <a:rPr lang="en-US" dirty="0"/>
              <a:t>resale to retailers and retail-level food-processors (restaurants / canteens / …) </a:t>
            </a:r>
            <a:r>
              <a:rPr lang="en-US" dirty="0">
                <a:sym typeface="Wingdings 3" panose="05040102010807070707" pitchFamily="18" charset="2"/>
              </a:rPr>
              <a:t> </a:t>
            </a:r>
            <a:r>
              <a:rPr lang="en-US" dirty="0"/>
              <a:t>second-stage repackaging for retail sales – as raw food products – for ready-to-eat segment</a:t>
            </a:r>
          </a:p>
          <a:p>
            <a:pPr lvl="1"/>
            <a:r>
              <a:rPr lang="en-US" dirty="0"/>
              <a:t>Data required on each stage for tracking transformation</a:t>
            </a:r>
          </a:p>
          <a:p>
            <a:r>
              <a:rPr lang="en-US" dirty="0"/>
              <a:t>Huge data gaps in India on all these “non-farm” stages</a:t>
            </a:r>
          </a:p>
          <a:p>
            <a:r>
              <a:rPr lang="en-US" dirty="0"/>
              <a:t>Data is important but at what frequency – </a:t>
            </a:r>
            <a:r>
              <a:rPr lang="en-IN" dirty="0"/>
              <a:t>Monthly / Annual / every few years 3- or 5-year interval? </a:t>
            </a:r>
            <a:r>
              <a:rPr lang="en-IN" u="sng" dirty="0"/>
              <a:t>Because transformation is more a gradual process</a:t>
            </a:r>
          </a:p>
          <a:p>
            <a:r>
              <a:rPr lang="en-US" dirty="0"/>
              <a:t>Alternative sources of data gathering – GST data / scanner and other digital payment records / online retailers, ….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36196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7920E7-63C6-8A88-7B8A-834EBA7C3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5AB86-1EB1-299E-5023-5E0419AEB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" y="365125"/>
            <a:ext cx="12006072" cy="1325563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1. Data for Tracking Change:  What types of analytical data are essential for tracking and monitoring progress in food systems, and how does this differ from the data required to assess structural transformation in economies? </a:t>
            </a: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1E5CA-25D2-6A0C-A3CF-532D7C303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" y="1825624"/>
            <a:ext cx="12089678" cy="5032375"/>
          </a:xfrm>
        </p:spPr>
        <p:txBody>
          <a:bodyPr>
            <a:normAutofit/>
          </a:bodyPr>
          <a:lstStyle/>
          <a:p>
            <a:r>
              <a:rPr lang="en-US" dirty="0"/>
              <a:t>What aspects of the food system transformation should be covered?</a:t>
            </a:r>
          </a:p>
          <a:p>
            <a:pPr lvl="1"/>
            <a:r>
              <a:rPr lang="en-US" dirty="0"/>
              <a:t>Standard economic variables – quantity, costs, prices, …</a:t>
            </a:r>
          </a:p>
          <a:p>
            <a:pPr lvl="1"/>
            <a:r>
              <a:rPr lang="en-US" dirty="0"/>
              <a:t>SPS issues</a:t>
            </a:r>
          </a:p>
          <a:p>
            <a:pPr lvl="1"/>
            <a:r>
              <a:rPr lang="en-US" dirty="0"/>
              <a:t>Food waste at various stages in the supply chain</a:t>
            </a:r>
          </a:p>
          <a:p>
            <a:pPr lvl="1"/>
            <a:r>
              <a:rPr lang="en-US" dirty="0"/>
              <a:t>Food quality and nutrient loss in the supply chain</a:t>
            </a:r>
          </a:p>
          <a:p>
            <a:pPr lvl="1"/>
            <a:r>
              <a:rPr lang="en-US" dirty="0"/>
              <a:t>Environmental impact at every stage</a:t>
            </a:r>
          </a:p>
          <a:p>
            <a:pPr lvl="1"/>
            <a:r>
              <a:rPr lang="en-US" dirty="0"/>
              <a:t>Household and individual level impacts – rural / urban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901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5FF06F-521D-414B-EFB1-18D12CF0AB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9C3DC-ED08-1D76-D9AF-5AEA6549A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" y="365125"/>
            <a:ext cx="12006072" cy="1325563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1. Data for Tracking Change:  What types of analytical data are essential for tracking and monitoring progress in food systems, and how does this differ from the data required to assess structural transformation in economies? </a:t>
            </a: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85410-0F8E-883B-55EC-E2437205C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" y="1825624"/>
            <a:ext cx="12089678" cy="5032375"/>
          </a:xfrm>
        </p:spPr>
        <p:txBody>
          <a:bodyPr>
            <a:normAutofit fontScale="92500"/>
          </a:bodyPr>
          <a:lstStyle/>
          <a:p>
            <a:r>
              <a:rPr lang="en-US" b="1" i="1" dirty="0"/>
              <a:t>How does the food system transformation relate to structural transformation?</a:t>
            </a:r>
          </a:p>
          <a:p>
            <a:endParaRPr lang="en-US" dirty="0"/>
          </a:p>
          <a:p>
            <a:r>
              <a:rPr lang="en-US" dirty="0"/>
              <a:t>Difference in the nature of structural transformation that happened in the current developed countries and what is happening in developing countries – especially India and perhaps other South Asian countries</a:t>
            </a:r>
          </a:p>
          <a:p>
            <a:r>
              <a:rPr lang="en-US" dirty="0"/>
              <a:t>Developed country – occupational transformation from agriculture to non-agriculture that mirrored locational shift of people &amp; labour – rural to urban migration</a:t>
            </a:r>
          </a:p>
          <a:p>
            <a:r>
              <a:rPr lang="en-IN" dirty="0"/>
              <a:t>In India – both these are happening </a:t>
            </a:r>
          </a:p>
          <a:p>
            <a:r>
              <a:rPr lang="en-IN" dirty="0"/>
              <a:t>But also a somewhat unique phenomenon “</a:t>
            </a:r>
            <a:r>
              <a:rPr lang="en-IN" i="1" dirty="0">
                <a:solidFill>
                  <a:srgbClr val="FF0000"/>
                </a:solidFill>
              </a:rPr>
              <a:t>in-situ occupational migration</a:t>
            </a:r>
            <a:r>
              <a:rPr lang="en-IN" dirty="0"/>
              <a:t>” </a:t>
            </a:r>
          </a:p>
          <a:p>
            <a:pPr lvl="1"/>
            <a:r>
              <a:rPr lang="en-IN" dirty="0"/>
              <a:t>i.e., population stays in rural areas, but undergoes occupational transformation</a:t>
            </a:r>
          </a:p>
          <a:p>
            <a:pPr lvl="1"/>
            <a:r>
              <a:rPr lang="en-IN" dirty="0"/>
              <a:t>From depending on agriculture alone to a mix of farm &amp; non-farm sources of income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90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FA777D-1658-C19D-1335-6AA7D3DC28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C426F-C596-6DEE-7BC0-690CCCC58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" y="365125"/>
            <a:ext cx="12006072" cy="1325563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1. Data for Tracking Change:  What types of analytical data are essential for tracking and monitoring progress in food systems, and how does this differ from the data required to assess structural transformation in economies? </a:t>
            </a: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BA313-EDC4-AC5A-0AEF-2E93BA8F1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" y="1825624"/>
            <a:ext cx="12089678" cy="5032375"/>
          </a:xfrm>
        </p:spPr>
        <p:txBody>
          <a:bodyPr>
            <a:normAutofit/>
          </a:bodyPr>
          <a:lstStyle/>
          <a:p>
            <a:r>
              <a:rPr lang="en-IN" dirty="0"/>
              <a:t>Several questions here</a:t>
            </a:r>
          </a:p>
          <a:p>
            <a:pPr lvl="1"/>
            <a:r>
              <a:rPr lang="en-IN" dirty="0"/>
              <a:t>What drives this phenomenon?</a:t>
            </a:r>
          </a:p>
          <a:p>
            <a:pPr lvl="1"/>
            <a:r>
              <a:rPr lang="en-IN" dirty="0"/>
              <a:t>Gains from this phenomenon?</a:t>
            </a:r>
          </a:p>
          <a:p>
            <a:pPr lvl="1"/>
            <a:r>
              <a:rPr lang="en-IN" dirty="0"/>
              <a:t>Role of policy in facilitating this?</a:t>
            </a:r>
          </a:p>
          <a:p>
            <a:pPr lvl="1"/>
            <a:r>
              <a:rPr lang="en-IN" dirty="0"/>
              <a:t>Labour market implications</a:t>
            </a:r>
          </a:p>
          <a:p>
            <a:pPr lvl="1"/>
            <a:r>
              <a:rPr lang="en-IN" dirty="0"/>
              <a:t>Gender dimensions of this transformation and its implications for agriculture</a:t>
            </a:r>
          </a:p>
          <a:p>
            <a:r>
              <a:rPr lang="en-IN" dirty="0"/>
              <a:t>The flip side of this coin is what is happening to the non-agricultural enterprises in rural areas</a:t>
            </a:r>
          </a:p>
          <a:p>
            <a:pPr lvl="1"/>
            <a:r>
              <a:rPr lang="en-IN" dirty="0"/>
              <a:t>How many are linked to agriculture and hence part of the food system</a:t>
            </a:r>
          </a:p>
          <a:p>
            <a:r>
              <a:rPr lang="en-US" dirty="0"/>
              <a:t>This requires studying household and enterprise level information such as those in the NSS Situation Assessment Surveys / ASUSE</a:t>
            </a:r>
          </a:p>
        </p:txBody>
      </p:sp>
    </p:spTree>
    <p:extLst>
      <p:ext uri="{BB962C8B-B14F-4D97-AF65-F5344CB8AC3E}">
        <p14:creationId xmlns:p14="http://schemas.microsoft.com/office/powerpoint/2010/main" val="1803809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83731A-8441-1D73-4D9A-852B99DF97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E4F4A-CF06-FDD3-A894-F7F7FB6A5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" y="365125"/>
            <a:ext cx="12006072" cy="1325563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2. Reconciling Models: How can Computable General Equilibrium (CGE) analysis and microeconomic analysis be reconciled when developing metrics for food systems transformation? </a:t>
            </a: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22CFF-D212-CA8D-BD72-366990E9E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" y="1825624"/>
            <a:ext cx="12089678" cy="5032375"/>
          </a:xfrm>
        </p:spPr>
        <p:txBody>
          <a:bodyPr>
            <a:normAutofit/>
          </a:bodyPr>
          <a:lstStyle/>
          <a:p>
            <a:pPr lvl="0"/>
            <a:r>
              <a:rPr lang="en-IN" dirty="0"/>
              <a:t>A first question here is “</a:t>
            </a:r>
            <a:r>
              <a:rPr lang="en-IN" dirty="0">
                <a:solidFill>
                  <a:srgbClr val="FF0000"/>
                </a:solidFill>
              </a:rPr>
              <a:t>How to represent Food Systems in a CGE model?</a:t>
            </a:r>
            <a:r>
              <a:rPr lang="en-IN" dirty="0"/>
              <a:t>”</a:t>
            </a:r>
          </a:p>
          <a:p>
            <a:pPr lvl="0"/>
            <a:r>
              <a:rPr lang="en-IN" dirty="0"/>
              <a:t>Given that food systems involve several non-agricultural enterprises / services, this can be captured through inter-sectoral Input-Output linkages</a:t>
            </a:r>
          </a:p>
          <a:p>
            <a:pPr lvl="0"/>
            <a:r>
              <a:rPr lang="en-IN" b="1" dirty="0"/>
              <a:t>BUT</a:t>
            </a:r>
            <a:r>
              <a:rPr lang="en-IN" dirty="0"/>
              <a:t> this needs primarily good quality estimates of the linkages across the supply chain</a:t>
            </a:r>
          </a:p>
          <a:p>
            <a:pPr lvl="0"/>
            <a:endParaRPr lang="en-IN" dirty="0"/>
          </a:p>
          <a:p>
            <a:pPr lvl="0"/>
            <a:r>
              <a:rPr lang="en-IN" dirty="0"/>
              <a:t>This is where microeconomic analysis can fill-in because the available Input-Output tables do not capture the food system in adequate detail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909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EC0D7B-CD36-78B2-EFCA-B190599134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E0B13-D98E-E265-67BC-C9F2F2F24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" y="145669"/>
            <a:ext cx="12006072" cy="1325563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3. Policy Relevance of Evidence: Given the complexity of food systems, how can insights from macro-level modeling and micro-level data be translated into actionable policy recommendations that are practical for governments to implement? </a:t>
            </a: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817C06-C809-6989-824C-E4A347EE9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" y="1825624"/>
            <a:ext cx="12089678" cy="503237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IN" dirty="0"/>
              <a:t>Storage as an example of how macro- and micro-level data / analysis can complement each other into actionable policy recommendations</a:t>
            </a:r>
          </a:p>
          <a:p>
            <a:pPr lvl="1"/>
            <a:r>
              <a:rPr lang="en-IN" dirty="0"/>
              <a:t>Investments in storage &amp; warehousing can reduce losses for the farmer / trader and smoothen availability for the consumers</a:t>
            </a:r>
          </a:p>
          <a:p>
            <a:pPr lvl="1"/>
            <a:r>
              <a:rPr lang="en-IN" dirty="0"/>
              <a:t>Micro-level analysis can capture the extent of loss due to wastage and what will be the producer surplus (farmers’ income) and consumer surplus that can potentially be gained</a:t>
            </a:r>
          </a:p>
          <a:p>
            <a:pPr lvl="1"/>
            <a:r>
              <a:rPr lang="en-IN" dirty="0"/>
              <a:t>Macro-level analysis can show the second-round gains arising from higher agricultural income triggered by storage &amp; waste reduction</a:t>
            </a:r>
          </a:p>
          <a:p>
            <a:pPr lvl="1"/>
            <a:r>
              <a:rPr lang="en-IN" dirty="0"/>
              <a:t>In developing countries both the first-round gain and the subsequent general equilibrium effects are likely to be very high justifying greater investments in storage</a:t>
            </a:r>
          </a:p>
          <a:p>
            <a:pPr lvl="0"/>
            <a:endParaRPr lang="en-IN" dirty="0"/>
          </a:p>
          <a:p>
            <a:pPr lvl="0"/>
            <a:r>
              <a:rPr lang="en-IN" dirty="0"/>
              <a:t>Another such policy intervention could be in transport services</a:t>
            </a:r>
          </a:p>
          <a:p>
            <a:pPr lvl="0"/>
            <a:endParaRPr lang="en-IN" dirty="0"/>
          </a:p>
          <a:p>
            <a:pPr lvl="0"/>
            <a:r>
              <a:rPr lang="en-IN" dirty="0"/>
              <a:t>And if the macro CGE model includes health / nutrition / environment components then one can examine the gains on these dimensions as well</a:t>
            </a:r>
          </a:p>
          <a:p>
            <a:pPr lvl="0"/>
            <a:endParaRPr lang="en-IN" dirty="0"/>
          </a:p>
          <a:p>
            <a:pPr marL="0" lvl="0" indent="0" algn="ctr">
              <a:buNone/>
            </a:pPr>
            <a:r>
              <a:rPr lang="en-IN" dirty="0">
                <a:sym typeface="Wingdings" panose="05000000000000000000" pitchFamily="2" charset="2"/>
              </a:rPr>
              <a:t>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420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843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Wingdings</vt:lpstr>
      <vt:lpstr>Wingdings 3</vt:lpstr>
      <vt:lpstr>Office Theme</vt:lpstr>
      <vt:lpstr>IFPRI High-level Regional Dialogue on  Food Policy for a Changing World  Theme 3 – Food Systems Transformation </vt:lpstr>
      <vt:lpstr>1. Data for Tracking Change:  What types of analytical data are essential for tracking and monitoring progress in food systems, and how does this differ from the data required to assess structural transformation in economies? </vt:lpstr>
      <vt:lpstr>1. Data for Tracking Change:  What types of analytical data are essential for tracking and monitoring progress in food systems, and how does this differ from the data required to assess structural transformation in economies? </vt:lpstr>
      <vt:lpstr>1. Data for Tracking Change:  What types of analytical data are essential for tracking and monitoring progress in food systems, and how does this differ from the data required to assess structural transformation in economies? </vt:lpstr>
      <vt:lpstr>1. Data for Tracking Change:  What types of analytical data are essential for tracking and monitoring progress in food systems, and how does this differ from the data required to assess structural transformation in economies? </vt:lpstr>
      <vt:lpstr>2. Reconciling Models: How can Computable General Equilibrium (CGE) analysis and microeconomic analysis be reconciled when developing metrics for food systems transformation? </vt:lpstr>
      <vt:lpstr>3. Policy Relevance of Evidence: Given the complexity of food systems, how can insights from macro-level modeling and micro-level data be translated into actionable policy recommendations that are practical for governments to implement?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Ganesh Kumar Anand</dc:creator>
  <cp:lastModifiedBy>Ganesh Kumar Anand</cp:lastModifiedBy>
  <cp:revision>3</cp:revision>
  <dcterms:created xsi:type="dcterms:W3CDTF">2025-09-16T07:11:00Z</dcterms:created>
  <dcterms:modified xsi:type="dcterms:W3CDTF">2025-09-16T07:46:23Z</dcterms:modified>
</cp:coreProperties>
</file>