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301" r:id="rId2"/>
    <p:sldId id="263" r:id="rId3"/>
    <p:sldId id="2147472982" r:id="rId4"/>
    <p:sldId id="302" r:id="rId5"/>
    <p:sldId id="2147472997" r:id="rId6"/>
    <p:sldId id="2147472996" r:id="rId7"/>
    <p:sldId id="2147472995" r:id="rId8"/>
    <p:sldId id="2147472998" r:id="rId9"/>
    <p:sldId id="286" r:id="rId10"/>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A1D7D1-AF3C-030C-2956-EDBFDA11723B}" name="Alvi, Muzna (IFPRI-India)" initials="AM" userId="S::m.alvi@cgiar.org::7b9ae86f-b7ea-4f1a-8bb5-0d880d658f3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4BBC9C-892C-41D4-A94D-14E56FBE0F21}" v="1" dt="2025-09-15T07:37:11.108"/>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548" y="44"/>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8/10/relationships/authors" Target="author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75ECE584-A96D-4EE0-AB00-1D2BA4AC72E4}" type="datetimeFigureOut">
              <a:t>9/15/2025</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443F7EE2-816A-40DC-802C-5A7D8C23948A}" type="slidenum">
              <a:t>‹#›</a:t>
            </a:fld>
            <a:endParaRPr lang="en-US"/>
          </a:p>
        </p:txBody>
      </p:sp>
    </p:spTree>
    <p:extLst>
      <p:ext uri="{BB962C8B-B14F-4D97-AF65-F5344CB8AC3E}">
        <p14:creationId xmlns:p14="http://schemas.microsoft.com/office/powerpoint/2010/main" val="2302993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Assuming that the verbal presentation will say that “while agriculture produces many negative externalities, it is increasingly affected by extreme weather events (to connect the 2)</a:t>
            </a:r>
          </a:p>
        </p:txBody>
      </p:sp>
      <p:sp>
        <p:nvSpPr>
          <p:cNvPr id="4" name="Slide Number Placeholder 3"/>
          <p:cNvSpPr>
            <a:spLocks noGrp="1"/>
          </p:cNvSpPr>
          <p:nvPr>
            <p:ph type="sldNum" sz="quarter" idx="5"/>
          </p:nvPr>
        </p:nvSpPr>
        <p:spPr/>
        <p:txBody>
          <a:bodyPr/>
          <a:lstStyle/>
          <a:p>
            <a:fld id="{443F7EE2-816A-40DC-802C-5A7D8C23948A}" type="slidenum">
              <a:rPr lang="en-US" smtClean="0"/>
              <a:t>2</a:t>
            </a:fld>
            <a:endParaRPr lang="en-US"/>
          </a:p>
        </p:txBody>
      </p:sp>
    </p:spTree>
    <p:extLst>
      <p:ext uri="{BB962C8B-B14F-4D97-AF65-F5344CB8AC3E}">
        <p14:creationId xmlns:p14="http://schemas.microsoft.com/office/powerpoint/2010/main" val="4089462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kern="1200">
                <a:solidFill>
                  <a:schemeClr val="tx1"/>
                </a:solidFill>
                <a:effectLst/>
                <a:latin typeface="+mn-lt"/>
                <a:ea typeface="+mn-ea"/>
                <a:cs typeface="+mn-cs"/>
              </a:rPr>
              <a:t>Knowing which places are most at risk is important to prioritizing research and policy actions</a:t>
            </a:r>
            <a:r>
              <a:rPr lang="en-US" sz="1200" kern="1200">
                <a:solidFill>
                  <a:schemeClr val="tx1"/>
                </a:solidFill>
                <a:effectLst/>
                <a:latin typeface="+mn-lt"/>
                <a:ea typeface="+mn-ea"/>
                <a:cs typeface="+mn-cs"/>
              </a:rPr>
              <a:t>. Recent research identifies and quantifies climate, agriculture, and gender inequality hotspots, which are the regions where a high number of women in agriculture are exposed to and impacted by changes in climate and where they are particularly vulnerable to such changes due to a high level of gender inequality.</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a:solidFill>
                  <a:schemeClr val="tx1"/>
                </a:solidFill>
                <a:effectLst/>
                <a:latin typeface="+mn-lt"/>
                <a:ea typeface="+mn-ea"/>
                <a:cs typeface="+mn-cs"/>
              </a:rPr>
              <a:t>High risk areas are places where women are highly exposed and sensitive to climate hazards given their roles in agriculture and where they have less adaptive capacity due to gender inequalities</a:t>
            </a:r>
          </a:p>
          <a:p>
            <a:r>
              <a:rPr lang="en-US" sz="1200" kern="1200">
                <a:solidFill>
                  <a:schemeClr val="tx1"/>
                </a:solidFill>
                <a:effectLst/>
                <a:latin typeface="+mn-lt"/>
                <a:ea typeface="+mn-ea"/>
                <a:cs typeface="+mn-cs"/>
              </a:rPr>
              <a:t>This figure presents results for the 87 LMICs</a:t>
            </a:r>
          </a:p>
          <a:p>
            <a:r>
              <a:rPr lang="en-US" sz="1200" kern="1200">
                <a:solidFill>
                  <a:schemeClr val="tx1"/>
                </a:solidFill>
                <a:effectLst/>
                <a:latin typeface="+mn-lt"/>
                <a:ea typeface="+mn-ea"/>
                <a:cs typeface="+mn-cs"/>
              </a:rPr>
              <a:t>Darker red and dark orange colors indicate countries with relatively higher climate-agriculture and gender inequality hotspots while lighter orange and yellow colors highlight countries with relatively lower risk</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a:solidFill>
                  <a:schemeClr val="tx1"/>
                </a:solidFill>
                <a:effectLst/>
                <a:latin typeface="+mn-lt"/>
                <a:ea typeface="+mn-ea"/>
                <a:cs typeface="+mn-cs"/>
              </a:rPr>
              <a:t>This analysis was also done at sub-national level (for selected high risk countries)</a:t>
            </a:r>
          </a:p>
          <a:p>
            <a:r>
              <a:rPr lang="en-US" sz="1200" kern="1200">
                <a:solidFill>
                  <a:schemeClr val="tx1"/>
                </a:solidFill>
                <a:effectLst/>
                <a:latin typeface="+mn-lt"/>
                <a:ea typeface="+mn-ea"/>
                <a:cs typeface="+mn-cs"/>
              </a:rPr>
              <a:t>This is a promising approach for improved targeting of interventions and resources because it takes into account socioeconomic data as well as the climate risks</a:t>
            </a:r>
          </a:p>
          <a:p>
            <a:r>
              <a:rPr lang="en-US" sz="1200" kern="1200">
                <a:solidFill>
                  <a:schemeClr val="tx1"/>
                </a:solidFill>
                <a:effectLst/>
                <a:latin typeface="+mn-lt"/>
                <a:ea typeface="+mn-ea"/>
                <a:cs typeface="+mn-cs"/>
              </a:rPr>
              <a:t>This analysis can help prioritize policies, interventions, and investments to locations where climate risks are high, where women are more exposed and sensitive to these climate hazards, and where they lack the capacity to respond effectively to the climate hazards they experience</a:t>
            </a:r>
          </a:p>
        </p:txBody>
      </p:sp>
      <p:sp>
        <p:nvSpPr>
          <p:cNvPr id="4" name="Slide Number Placeholder 3"/>
          <p:cNvSpPr>
            <a:spLocks noGrp="1"/>
          </p:cNvSpPr>
          <p:nvPr>
            <p:ph type="sldNum" sz="quarter" idx="5"/>
          </p:nvPr>
        </p:nvSpPr>
        <p:spPr/>
        <p:txBody>
          <a:bodyPr/>
          <a:lstStyle/>
          <a:p>
            <a:pPr>
              <a:defRPr/>
            </a:pPr>
            <a:fld id="{8A56C39C-8A58-D04B-B8BF-2D185478208B}" type="slidenum">
              <a:rPr lang="en-US" smtClean="0"/>
              <a:pPr>
                <a:defRPr/>
              </a:pPr>
              <a:t>3</a:t>
            </a:fld>
            <a:endParaRPr lang="en-US"/>
          </a:p>
        </p:txBody>
      </p:sp>
    </p:spTree>
    <p:extLst>
      <p:ext uri="{BB962C8B-B14F-4D97-AF65-F5344CB8AC3E}">
        <p14:creationId xmlns:p14="http://schemas.microsoft.com/office/powerpoint/2010/main" val="3410116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43F7EE2-816A-40DC-802C-5A7D8C23948A}" type="slidenum">
              <a:rPr lang="en-US" smtClean="0"/>
              <a:t>4</a:t>
            </a:fld>
            <a:endParaRPr lang="en-US"/>
          </a:p>
        </p:txBody>
      </p:sp>
    </p:spTree>
    <p:extLst>
      <p:ext uri="{BB962C8B-B14F-4D97-AF65-F5344CB8AC3E}">
        <p14:creationId xmlns:p14="http://schemas.microsoft.com/office/powerpoint/2010/main" val="2185563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Is it trainers trained or facilitators trained?  </a:t>
            </a:r>
          </a:p>
          <a:p>
            <a:r>
              <a:rPr lang="en-US"/>
              <a:t>Does this need to mention what the behavioral change interventions are?  I added “experiential learning games” </a:t>
            </a:r>
          </a:p>
        </p:txBody>
      </p:sp>
      <p:sp>
        <p:nvSpPr>
          <p:cNvPr id="4" name="Slide Number Placeholder 3"/>
          <p:cNvSpPr>
            <a:spLocks noGrp="1"/>
          </p:cNvSpPr>
          <p:nvPr>
            <p:ph type="sldNum" sz="quarter" idx="5"/>
          </p:nvPr>
        </p:nvSpPr>
        <p:spPr/>
        <p:txBody>
          <a:bodyPr/>
          <a:lstStyle/>
          <a:p>
            <a:fld id="{443F7EE2-816A-40DC-802C-5A7D8C23948A}" type="slidenum">
              <a:rPr lang="en-US" smtClean="0"/>
              <a:t>6</a:t>
            </a:fld>
            <a:endParaRPr lang="en-US"/>
          </a:p>
        </p:txBody>
      </p:sp>
    </p:spTree>
    <p:extLst>
      <p:ext uri="{BB962C8B-B14F-4D97-AF65-F5344CB8AC3E}">
        <p14:creationId xmlns:p14="http://schemas.microsoft.com/office/powerpoint/2010/main" val="3750007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May need to explain CSA</a:t>
            </a:r>
          </a:p>
        </p:txBody>
      </p:sp>
      <p:sp>
        <p:nvSpPr>
          <p:cNvPr id="4" name="Slide Number Placeholder 3"/>
          <p:cNvSpPr>
            <a:spLocks noGrp="1"/>
          </p:cNvSpPr>
          <p:nvPr>
            <p:ph type="sldNum" sz="quarter" idx="5"/>
          </p:nvPr>
        </p:nvSpPr>
        <p:spPr/>
        <p:txBody>
          <a:bodyPr/>
          <a:lstStyle/>
          <a:p>
            <a:fld id="{443F7EE2-816A-40DC-802C-5A7D8C23948A}" type="slidenum">
              <a:rPr lang="en-US" smtClean="0"/>
              <a:t>7</a:t>
            </a:fld>
            <a:endParaRPr lang="en-US"/>
          </a:p>
        </p:txBody>
      </p:sp>
    </p:spTree>
    <p:extLst>
      <p:ext uri="{BB962C8B-B14F-4D97-AF65-F5344CB8AC3E}">
        <p14:creationId xmlns:p14="http://schemas.microsoft.com/office/powerpoint/2010/main" val="1369931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It’s covered in “institutions” but a lot of what is needed relates to collective action.  The overall thrust of this, especially with the final point on AI, seems to go back to the government and individual farmers, but a lot of what we draw attention to is the need for intermediate level institutions.  I added a bullet #3 to that effect, but you can modify</a:t>
            </a:r>
          </a:p>
        </p:txBody>
      </p:sp>
      <p:sp>
        <p:nvSpPr>
          <p:cNvPr id="4" name="Slide Number Placeholder 3"/>
          <p:cNvSpPr>
            <a:spLocks noGrp="1"/>
          </p:cNvSpPr>
          <p:nvPr>
            <p:ph type="sldNum" sz="quarter" idx="5"/>
          </p:nvPr>
        </p:nvSpPr>
        <p:spPr/>
        <p:txBody>
          <a:bodyPr/>
          <a:lstStyle/>
          <a:p>
            <a:fld id="{443F7EE2-816A-40DC-802C-5A7D8C23948A}" type="slidenum">
              <a:rPr lang="en-US" smtClean="0"/>
              <a:t>9</a:t>
            </a:fld>
            <a:endParaRPr lang="en-US"/>
          </a:p>
        </p:txBody>
      </p:sp>
    </p:spTree>
    <p:extLst>
      <p:ext uri="{BB962C8B-B14F-4D97-AF65-F5344CB8AC3E}">
        <p14:creationId xmlns:p14="http://schemas.microsoft.com/office/powerpoint/2010/main" val="3058639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73100" y="593030"/>
            <a:ext cx="10135235" cy="1068070"/>
          </a:xfrm>
          <a:prstGeom prst="rect">
            <a:avLst/>
          </a:prstGeom>
        </p:spPr>
        <p:txBody>
          <a:bodyPr wrap="square" lIns="0" tIns="0" rIns="0" bIns="0">
            <a:spAutoFit/>
          </a:bodyPr>
          <a:lstStyle>
            <a:lvl1pPr>
              <a:defRPr sz="3600" b="1" i="0">
                <a:solidFill>
                  <a:srgbClr val="1C3C74"/>
                </a:solidFill>
                <a:latin typeface="Arial"/>
                <a:cs typeface="Aria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28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9/15/2025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1C3C74"/>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8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9/15/2025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1C3C74"/>
                </a:solidFill>
                <a:latin typeface="Arial"/>
                <a:cs typeface="Arial"/>
              </a:defRPr>
            </a:lvl1pPr>
          </a:lstStyle>
          <a:p>
            <a:endParaRPr/>
          </a:p>
        </p:txBody>
      </p:sp>
      <p:sp>
        <p:nvSpPr>
          <p:cNvPr id="3" name="Holder 3"/>
          <p:cNvSpPr>
            <a:spLocks noGrp="1"/>
          </p:cNvSpPr>
          <p:nvPr>
            <p:ph sz="half" idx="2"/>
          </p:nvPr>
        </p:nvSpPr>
        <p:spPr>
          <a:xfrm>
            <a:off x="673100" y="1585975"/>
            <a:ext cx="5261610" cy="4354830"/>
          </a:xfrm>
          <a:prstGeom prst="rect">
            <a:avLst/>
          </a:prstGeom>
        </p:spPr>
        <p:txBody>
          <a:bodyPr wrap="square" lIns="0" tIns="0" rIns="0" bIns="0">
            <a:spAutoFit/>
          </a:bodyPr>
          <a:lstStyle>
            <a:lvl1pPr>
              <a:defRPr sz="1600" b="0" i="0">
                <a:solidFill>
                  <a:schemeClr val="tx1"/>
                </a:solidFill>
                <a:latin typeface="Verdana"/>
                <a:cs typeface="Verdana"/>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9/15/2025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1C3C74"/>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9/15/2025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2000" cy="6858000"/>
          </a:xfrm>
          <a:prstGeom prst="rect">
            <a:avLst/>
          </a:prstGeom>
        </p:spPr>
      </p:pic>
      <p:sp>
        <p:nvSpPr>
          <p:cNvPr id="17" name="bg object 17"/>
          <p:cNvSpPr/>
          <p:nvPr/>
        </p:nvSpPr>
        <p:spPr>
          <a:xfrm>
            <a:off x="677799" y="694943"/>
            <a:ext cx="10817860" cy="5487035"/>
          </a:xfrm>
          <a:custGeom>
            <a:avLst/>
            <a:gdLst/>
            <a:ahLst/>
            <a:cxnLst/>
            <a:rect l="l" t="t" r="r" b="b"/>
            <a:pathLst>
              <a:path w="10817860" h="5487035">
                <a:moveTo>
                  <a:pt x="1373911" y="0"/>
                </a:moveTo>
                <a:lnTo>
                  <a:pt x="0" y="0"/>
                </a:lnTo>
                <a:lnTo>
                  <a:pt x="0" y="1365504"/>
                </a:lnTo>
                <a:lnTo>
                  <a:pt x="1373911" y="1365504"/>
                </a:lnTo>
                <a:lnTo>
                  <a:pt x="1373911" y="0"/>
                </a:lnTo>
                <a:close/>
              </a:path>
              <a:path w="10817860" h="5487035">
                <a:moveTo>
                  <a:pt x="10817352" y="4102620"/>
                </a:moveTo>
                <a:lnTo>
                  <a:pt x="0" y="4102620"/>
                </a:lnTo>
                <a:lnTo>
                  <a:pt x="0" y="5486412"/>
                </a:lnTo>
                <a:lnTo>
                  <a:pt x="10817352" y="5486412"/>
                </a:lnTo>
                <a:lnTo>
                  <a:pt x="10817352" y="4102620"/>
                </a:lnTo>
                <a:close/>
              </a:path>
              <a:path w="10817860" h="5487035">
                <a:moveTo>
                  <a:pt x="10817352" y="0"/>
                </a:moveTo>
                <a:lnTo>
                  <a:pt x="3792956" y="0"/>
                </a:lnTo>
                <a:lnTo>
                  <a:pt x="3792956" y="1365504"/>
                </a:lnTo>
                <a:lnTo>
                  <a:pt x="10817352" y="1365504"/>
                </a:lnTo>
                <a:lnTo>
                  <a:pt x="10817352" y="0"/>
                </a:lnTo>
                <a:close/>
              </a:path>
            </a:pathLst>
          </a:custGeom>
          <a:solidFill>
            <a:srgbClr val="005B9E"/>
          </a:solidFill>
        </p:spPr>
        <p:txBody>
          <a:bodyPr wrap="square" lIns="0" tIns="0" rIns="0" bIns="0" rtlCol="0"/>
          <a:lstStyle/>
          <a:p>
            <a:endParaRPr/>
          </a:p>
        </p:txBody>
      </p:sp>
      <p:pic>
        <p:nvPicPr>
          <p:cNvPr id="18" name="bg object 18"/>
          <p:cNvPicPr/>
          <p:nvPr/>
        </p:nvPicPr>
        <p:blipFill>
          <a:blip r:embed="rId3" cstate="print"/>
          <a:stretch>
            <a:fillRect/>
          </a:stretch>
        </p:blipFill>
        <p:spPr>
          <a:xfrm>
            <a:off x="687323" y="2048255"/>
            <a:ext cx="10822112" cy="2749296"/>
          </a:xfrm>
          <a:prstGeom prst="rect">
            <a:avLst/>
          </a:prstGeom>
        </p:spPr>
      </p:pic>
      <p:pic>
        <p:nvPicPr>
          <p:cNvPr id="19" name="bg object 19"/>
          <p:cNvPicPr/>
          <p:nvPr/>
        </p:nvPicPr>
        <p:blipFill>
          <a:blip r:embed="rId4" cstate="print"/>
          <a:stretch>
            <a:fillRect/>
          </a:stretch>
        </p:blipFill>
        <p:spPr>
          <a:xfrm>
            <a:off x="4475810" y="681228"/>
            <a:ext cx="3238866" cy="1362175"/>
          </a:xfrm>
          <a:prstGeom prst="rect">
            <a:avLst/>
          </a:prstGeom>
        </p:spPr>
      </p:pic>
      <p:pic>
        <p:nvPicPr>
          <p:cNvPr id="20" name="bg object 20"/>
          <p:cNvPicPr/>
          <p:nvPr/>
        </p:nvPicPr>
        <p:blipFill>
          <a:blip r:embed="rId5" cstate="print"/>
          <a:stretch>
            <a:fillRect/>
          </a:stretch>
        </p:blipFill>
        <p:spPr>
          <a:xfrm>
            <a:off x="683322" y="4800600"/>
            <a:ext cx="10830874" cy="1375013"/>
          </a:xfrm>
          <a:prstGeom prst="rect">
            <a:avLst/>
          </a:prstGeom>
        </p:spPr>
      </p:pic>
      <p:sp>
        <p:nvSpPr>
          <p:cNvPr id="21" name="bg object 21"/>
          <p:cNvSpPr/>
          <p:nvPr/>
        </p:nvSpPr>
        <p:spPr>
          <a:xfrm>
            <a:off x="2051711" y="696268"/>
            <a:ext cx="2419350" cy="1355090"/>
          </a:xfrm>
          <a:custGeom>
            <a:avLst/>
            <a:gdLst/>
            <a:ahLst/>
            <a:cxnLst/>
            <a:rect l="l" t="t" r="r" b="b"/>
            <a:pathLst>
              <a:path w="2419350" h="1355089">
                <a:moveTo>
                  <a:pt x="2419053" y="1354606"/>
                </a:moveTo>
                <a:lnTo>
                  <a:pt x="0" y="1354606"/>
                </a:lnTo>
                <a:lnTo>
                  <a:pt x="0" y="0"/>
                </a:lnTo>
                <a:lnTo>
                  <a:pt x="2419053" y="0"/>
                </a:lnTo>
                <a:lnTo>
                  <a:pt x="2419053" y="1354606"/>
                </a:lnTo>
                <a:close/>
              </a:path>
            </a:pathLst>
          </a:custGeom>
          <a:solidFill>
            <a:srgbClr val="1C3C74"/>
          </a:solidFill>
        </p:spPr>
        <p:txBody>
          <a:bodyPr wrap="square" lIns="0" tIns="0" rIns="0" bIns="0" rtlCol="0"/>
          <a:lstStyle/>
          <a:p>
            <a:endParaRPr/>
          </a:p>
        </p:txBody>
      </p:sp>
      <p:sp>
        <p:nvSpPr>
          <p:cNvPr id="22" name="bg object 22"/>
          <p:cNvSpPr/>
          <p:nvPr/>
        </p:nvSpPr>
        <p:spPr>
          <a:xfrm>
            <a:off x="699782" y="696797"/>
            <a:ext cx="3771265" cy="1355090"/>
          </a:xfrm>
          <a:custGeom>
            <a:avLst/>
            <a:gdLst/>
            <a:ahLst/>
            <a:cxnLst/>
            <a:rect l="l" t="t" r="r" b="b"/>
            <a:pathLst>
              <a:path w="3771265" h="1355089">
                <a:moveTo>
                  <a:pt x="3770973" y="13017"/>
                </a:moveTo>
                <a:lnTo>
                  <a:pt x="3757320" y="13017"/>
                </a:lnTo>
                <a:lnTo>
                  <a:pt x="3757320" y="1340535"/>
                </a:lnTo>
                <a:lnTo>
                  <a:pt x="3770973" y="1340535"/>
                </a:lnTo>
                <a:lnTo>
                  <a:pt x="3770973" y="13017"/>
                </a:lnTo>
                <a:close/>
              </a:path>
              <a:path w="3771265" h="1355089">
                <a:moveTo>
                  <a:pt x="3770973" y="0"/>
                </a:moveTo>
                <a:lnTo>
                  <a:pt x="0" y="0"/>
                </a:lnTo>
                <a:lnTo>
                  <a:pt x="0" y="12649"/>
                </a:lnTo>
                <a:lnTo>
                  <a:pt x="0" y="1340764"/>
                </a:lnTo>
                <a:lnTo>
                  <a:pt x="0" y="1354683"/>
                </a:lnTo>
                <a:lnTo>
                  <a:pt x="3770973" y="1354683"/>
                </a:lnTo>
                <a:lnTo>
                  <a:pt x="3770973" y="1340764"/>
                </a:lnTo>
                <a:lnTo>
                  <a:pt x="1365580" y="1340764"/>
                </a:lnTo>
                <a:lnTo>
                  <a:pt x="1365580" y="12649"/>
                </a:lnTo>
                <a:lnTo>
                  <a:pt x="3770973" y="12649"/>
                </a:lnTo>
                <a:lnTo>
                  <a:pt x="3770973" y="0"/>
                </a:lnTo>
                <a:close/>
              </a:path>
            </a:pathLst>
          </a:custGeom>
          <a:solidFill>
            <a:srgbClr val="005B9E"/>
          </a:solidFill>
        </p:spPr>
        <p:txBody>
          <a:bodyPr wrap="square" lIns="0" tIns="0" rIns="0" bIns="0" rtlCol="0"/>
          <a:lstStyle/>
          <a:p>
            <a:endParaRPr/>
          </a:p>
        </p:txBody>
      </p:sp>
      <p:pic>
        <p:nvPicPr>
          <p:cNvPr id="23" name="bg object 23"/>
          <p:cNvPicPr/>
          <p:nvPr/>
        </p:nvPicPr>
        <p:blipFill>
          <a:blip r:embed="rId6" cstate="print"/>
          <a:stretch>
            <a:fillRect/>
          </a:stretch>
        </p:blipFill>
        <p:spPr>
          <a:xfrm>
            <a:off x="836185" y="1247453"/>
            <a:ext cx="1092617" cy="667971"/>
          </a:xfrm>
          <a:prstGeom prst="rect">
            <a:avLst/>
          </a:prstGeom>
        </p:spPr>
      </p:pic>
      <p:sp>
        <p:nvSpPr>
          <p:cNvPr id="24" name="bg object 24"/>
          <p:cNvSpPr/>
          <p:nvPr/>
        </p:nvSpPr>
        <p:spPr>
          <a:xfrm>
            <a:off x="849537" y="831891"/>
            <a:ext cx="1079500" cy="354965"/>
          </a:xfrm>
          <a:custGeom>
            <a:avLst/>
            <a:gdLst/>
            <a:ahLst/>
            <a:cxnLst/>
            <a:rect l="l" t="t" r="r" b="b"/>
            <a:pathLst>
              <a:path w="1079500" h="354965">
                <a:moveTo>
                  <a:pt x="77079" y="118904"/>
                </a:moveTo>
                <a:lnTo>
                  <a:pt x="0" y="108519"/>
                </a:lnTo>
                <a:lnTo>
                  <a:pt x="14184" y="62885"/>
                </a:lnTo>
                <a:lnTo>
                  <a:pt x="42807" y="28823"/>
                </a:lnTo>
                <a:lnTo>
                  <a:pt x="82383" y="7516"/>
                </a:lnTo>
                <a:lnTo>
                  <a:pt x="129426" y="150"/>
                </a:lnTo>
                <a:lnTo>
                  <a:pt x="174827" y="6375"/>
                </a:lnTo>
                <a:lnTo>
                  <a:pt x="214055" y="25342"/>
                </a:lnTo>
                <a:lnTo>
                  <a:pt x="241617" y="57488"/>
                </a:lnTo>
                <a:lnTo>
                  <a:pt x="244015" y="68031"/>
                </a:lnTo>
                <a:lnTo>
                  <a:pt x="125026" y="68031"/>
                </a:lnTo>
                <a:lnTo>
                  <a:pt x="106674" y="71768"/>
                </a:lnTo>
                <a:lnTo>
                  <a:pt x="92233" y="82235"/>
                </a:lnTo>
                <a:lnTo>
                  <a:pt x="82202" y="98319"/>
                </a:lnTo>
                <a:lnTo>
                  <a:pt x="77079" y="118904"/>
                </a:lnTo>
                <a:close/>
              </a:path>
              <a:path w="1079500" h="354965">
                <a:moveTo>
                  <a:pt x="252480" y="345575"/>
                </a:moveTo>
                <a:lnTo>
                  <a:pt x="7283" y="345575"/>
                </a:lnTo>
                <a:lnTo>
                  <a:pt x="7283" y="278898"/>
                </a:lnTo>
                <a:lnTo>
                  <a:pt x="139441" y="160144"/>
                </a:lnTo>
                <a:lnTo>
                  <a:pt x="150884" y="148329"/>
                </a:lnTo>
                <a:lnTo>
                  <a:pt x="159640" y="136062"/>
                </a:lnTo>
                <a:lnTo>
                  <a:pt x="165237" y="122892"/>
                </a:lnTo>
                <a:lnTo>
                  <a:pt x="167187" y="108519"/>
                </a:lnTo>
                <a:lnTo>
                  <a:pt x="167207" y="108368"/>
                </a:lnTo>
                <a:lnTo>
                  <a:pt x="164180" y="92033"/>
                </a:lnTo>
                <a:lnTo>
                  <a:pt x="155619" y="79282"/>
                </a:lnTo>
                <a:lnTo>
                  <a:pt x="142307" y="70989"/>
                </a:lnTo>
                <a:lnTo>
                  <a:pt x="125026" y="68031"/>
                </a:lnTo>
                <a:lnTo>
                  <a:pt x="244015" y="68031"/>
                </a:lnTo>
                <a:lnTo>
                  <a:pt x="252025" y="103251"/>
                </a:lnTo>
                <a:lnTo>
                  <a:pt x="247127" y="135813"/>
                </a:lnTo>
                <a:lnTo>
                  <a:pt x="234007" y="162703"/>
                </a:lnTo>
                <a:lnTo>
                  <a:pt x="215027" y="185755"/>
                </a:lnTo>
                <a:lnTo>
                  <a:pt x="192547" y="206803"/>
                </a:lnTo>
                <a:lnTo>
                  <a:pt x="113950" y="276189"/>
                </a:lnTo>
                <a:lnTo>
                  <a:pt x="252480" y="276189"/>
                </a:lnTo>
                <a:lnTo>
                  <a:pt x="252480" y="345575"/>
                </a:lnTo>
                <a:close/>
              </a:path>
              <a:path w="1079500" h="354965">
                <a:moveTo>
                  <a:pt x="401177" y="354455"/>
                </a:moveTo>
                <a:lnTo>
                  <a:pt x="357578" y="347850"/>
                </a:lnTo>
                <a:lnTo>
                  <a:pt x="357777" y="347850"/>
                </a:lnTo>
                <a:lnTo>
                  <a:pt x="323817" y="329492"/>
                </a:lnTo>
                <a:lnTo>
                  <a:pt x="298436" y="301193"/>
                </a:lnTo>
                <a:lnTo>
                  <a:pt x="281085" y="264928"/>
                </a:lnTo>
                <a:lnTo>
                  <a:pt x="271134" y="222635"/>
                </a:lnTo>
                <a:lnTo>
                  <a:pt x="267957" y="176249"/>
                </a:lnTo>
                <a:lnTo>
                  <a:pt x="271120" y="130217"/>
                </a:lnTo>
                <a:lnTo>
                  <a:pt x="271134" y="130008"/>
                </a:lnTo>
                <a:lnTo>
                  <a:pt x="281021" y="88344"/>
                </a:lnTo>
                <a:lnTo>
                  <a:pt x="281085" y="88077"/>
                </a:lnTo>
                <a:lnTo>
                  <a:pt x="298327" y="52509"/>
                </a:lnTo>
                <a:lnTo>
                  <a:pt x="357854" y="6418"/>
                </a:lnTo>
                <a:lnTo>
                  <a:pt x="401177" y="0"/>
                </a:lnTo>
                <a:lnTo>
                  <a:pt x="444141" y="6418"/>
                </a:lnTo>
                <a:lnTo>
                  <a:pt x="444343" y="6418"/>
                </a:lnTo>
                <a:lnTo>
                  <a:pt x="478262" y="24589"/>
                </a:lnTo>
                <a:lnTo>
                  <a:pt x="503387" y="52509"/>
                </a:lnTo>
                <a:lnTo>
                  <a:pt x="510433" y="67278"/>
                </a:lnTo>
                <a:lnTo>
                  <a:pt x="401177" y="67278"/>
                </a:lnTo>
                <a:lnTo>
                  <a:pt x="375546" y="78207"/>
                </a:lnTo>
                <a:lnTo>
                  <a:pt x="375319" y="78207"/>
                </a:lnTo>
                <a:lnTo>
                  <a:pt x="359774" y="105828"/>
                </a:lnTo>
                <a:lnTo>
                  <a:pt x="352374" y="140872"/>
                </a:lnTo>
                <a:lnTo>
                  <a:pt x="352294" y="141253"/>
                </a:lnTo>
                <a:lnTo>
                  <a:pt x="350347" y="176098"/>
                </a:lnTo>
                <a:lnTo>
                  <a:pt x="352294" y="211085"/>
                </a:lnTo>
                <a:lnTo>
                  <a:pt x="359774" y="246820"/>
                </a:lnTo>
                <a:lnTo>
                  <a:pt x="375248" y="274625"/>
                </a:lnTo>
                <a:lnTo>
                  <a:pt x="401177" y="285822"/>
                </a:lnTo>
                <a:lnTo>
                  <a:pt x="510330" y="285822"/>
                </a:lnTo>
                <a:lnTo>
                  <a:pt x="503160" y="300967"/>
                </a:lnTo>
                <a:lnTo>
                  <a:pt x="477993" y="329359"/>
                </a:lnTo>
                <a:lnTo>
                  <a:pt x="444211" y="347850"/>
                </a:lnTo>
                <a:lnTo>
                  <a:pt x="401177" y="354455"/>
                </a:lnTo>
                <a:close/>
              </a:path>
              <a:path w="1079500" h="354965">
                <a:moveTo>
                  <a:pt x="510330" y="285822"/>
                </a:moveTo>
                <a:lnTo>
                  <a:pt x="401177" y="285822"/>
                </a:lnTo>
                <a:lnTo>
                  <a:pt x="427236" y="274625"/>
                </a:lnTo>
                <a:lnTo>
                  <a:pt x="427010" y="274625"/>
                </a:lnTo>
                <a:lnTo>
                  <a:pt x="442050" y="247159"/>
                </a:lnTo>
                <a:lnTo>
                  <a:pt x="449165" y="211466"/>
                </a:lnTo>
                <a:lnTo>
                  <a:pt x="450938" y="176249"/>
                </a:lnTo>
                <a:lnTo>
                  <a:pt x="450945" y="176098"/>
                </a:lnTo>
                <a:lnTo>
                  <a:pt x="449099" y="141253"/>
                </a:lnTo>
                <a:lnTo>
                  <a:pt x="449079" y="140872"/>
                </a:lnTo>
                <a:lnTo>
                  <a:pt x="441892" y="105828"/>
                </a:lnTo>
                <a:lnTo>
                  <a:pt x="441822" y="105490"/>
                </a:lnTo>
                <a:lnTo>
                  <a:pt x="426685" y="78207"/>
                </a:lnTo>
                <a:lnTo>
                  <a:pt x="401177" y="67278"/>
                </a:lnTo>
                <a:lnTo>
                  <a:pt x="510433" y="67278"/>
                </a:lnTo>
                <a:lnTo>
                  <a:pt x="520483" y="88344"/>
                </a:lnTo>
                <a:lnTo>
                  <a:pt x="530188" y="130008"/>
                </a:lnTo>
                <a:lnTo>
                  <a:pt x="530237" y="130217"/>
                </a:lnTo>
                <a:lnTo>
                  <a:pt x="533325" y="176098"/>
                </a:lnTo>
                <a:lnTo>
                  <a:pt x="533335" y="176249"/>
                </a:lnTo>
                <a:lnTo>
                  <a:pt x="530195" y="222426"/>
                </a:lnTo>
                <a:lnTo>
                  <a:pt x="520348" y="264661"/>
                </a:lnTo>
                <a:lnTo>
                  <a:pt x="510330" y="285822"/>
                </a:lnTo>
                <a:close/>
              </a:path>
              <a:path w="1079500" h="354965">
                <a:moveTo>
                  <a:pt x="625891" y="118904"/>
                </a:moveTo>
                <a:lnTo>
                  <a:pt x="548812" y="108519"/>
                </a:lnTo>
                <a:lnTo>
                  <a:pt x="562996" y="62885"/>
                </a:lnTo>
                <a:lnTo>
                  <a:pt x="591619" y="28823"/>
                </a:lnTo>
                <a:lnTo>
                  <a:pt x="631195" y="7516"/>
                </a:lnTo>
                <a:lnTo>
                  <a:pt x="678239" y="150"/>
                </a:lnTo>
                <a:lnTo>
                  <a:pt x="723640" y="6375"/>
                </a:lnTo>
                <a:lnTo>
                  <a:pt x="762867" y="25342"/>
                </a:lnTo>
                <a:lnTo>
                  <a:pt x="790430" y="57488"/>
                </a:lnTo>
                <a:lnTo>
                  <a:pt x="792828" y="68031"/>
                </a:lnTo>
                <a:lnTo>
                  <a:pt x="673838" y="68031"/>
                </a:lnTo>
                <a:lnTo>
                  <a:pt x="655486" y="71768"/>
                </a:lnTo>
                <a:lnTo>
                  <a:pt x="641046" y="82235"/>
                </a:lnTo>
                <a:lnTo>
                  <a:pt x="631015" y="98319"/>
                </a:lnTo>
                <a:lnTo>
                  <a:pt x="625891" y="118904"/>
                </a:lnTo>
                <a:close/>
              </a:path>
              <a:path w="1079500" h="354965">
                <a:moveTo>
                  <a:pt x="801293" y="345575"/>
                </a:moveTo>
                <a:lnTo>
                  <a:pt x="555943" y="345575"/>
                </a:lnTo>
                <a:lnTo>
                  <a:pt x="556095" y="345424"/>
                </a:lnTo>
                <a:lnTo>
                  <a:pt x="556095" y="278898"/>
                </a:lnTo>
                <a:lnTo>
                  <a:pt x="688253" y="160144"/>
                </a:lnTo>
                <a:lnTo>
                  <a:pt x="714050" y="122892"/>
                </a:lnTo>
                <a:lnTo>
                  <a:pt x="715999" y="108519"/>
                </a:lnTo>
                <a:lnTo>
                  <a:pt x="716020" y="108368"/>
                </a:lnTo>
                <a:lnTo>
                  <a:pt x="712992" y="92033"/>
                </a:lnTo>
                <a:lnTo>
                  <a:pt x="704431" y="79282"/>
                </a:lnTo>
                <a:lnTo>
                  <a:pt x="691119" y="70989"/>
                </a:lnTo>
                <a:lnTo>
                  <a:pt x="673838" y="68031"/>
                </a:lnTo>
                <a:lnTo>
                  <a:pt x="792828" y="68031"/>
                </a:lnTo>
                <a:lnTo>
                  <a:pt x="800838" y="103251"/>
                </a:lnTo>
                <a:lnTo>
                  <a:pt x="795940" y="135813"/>
                </a:lnTo>
                <a:lnTo>
                  <a:pt x="782820" y="162703"/>
                </a:lnTo>
                <a:lnTo>
                  <a:pt x="763839" y="185755"/>
                </a:lnTo>
                <a:lnTo>
                  <a:pt x="741359" y="206803"/>
                </a:lnTo>
                <a:lnTo>
                  <a:pt x="662762" y="276189"/>
                </a:lnTo>
                <a:lnTo>
                  <a:pt x="801293" y="276189"/>
                </a:lnTo>
                <a:lnTo>
                  <a:pt x="801293" y="345575"/>
                </a:lnTo>
                <a:close/>
              </a:path>
              <a:path w="1079500" h="354965">
                <a:moveTo>
                  <a:pt x="846054" y="201535"/>
                </a:moveTo>
                <a:lnTo>
                  <a:pt x="854247" y="9030"/>
                </a:lnTo>
                <a:lnTo>
                  <a:pt x="1062119" y="9030"/>
                </a:lnTo>
                <a:lnTo>
                  <a:pt x="1062119" y="77513"/>
                </a:lnTo>
                <a:lnTo>
                  <a:pt x="925561" y="77513"/>
                </a:lnTo>
                <a:lnTo>
                  <a:pt x="922857" y="127483"/>
                </a:lnTo>
                <a:lnTo>
                  <a:pt x="922761" y="129261"/>
                </a:lnTo>
                <a:lnTo>
                  <a:pt x="922678" y="130794"/>
                </a:lnTo>
                <a:lnTo>
                  <a:pt x="980132" y="130794"/>
                </a:lnTo>
                <a:lnTo>
                  <a:pt x="1004499" y="134233"/>
                </a:lnTo>
                <a:lnTo>
                  <a:pt x="1043456" y="154387"/>
                </a:lnTo>
                <a:lnTo>
                  <a:pt x="1068867" y="186785"/>
                </a:lnTo>
                <a:lnTo>
                  <a:pt x="928899" y="186785"/>
                </a:lnTo>
                <a:lnTo>
                  <a:pt x="910603" y="187805"/>
                </a:lnTo>
                <a:lnTo>
                  <a:pt x="909763" y="187805"/>
                </a:lnTo>
                <a:lnTo>
                  <a:pt x="887476" y="190943"/>
                </a:lnTo>
                <a:lnTo>
                  <a:pt x="865741" y="195611"/>
                </a:lnTo>
                <a:lnTo>
                  <a:pt x="846054" y="201535"/>
                </a:lnTo>
                <a:close/>
              </a:path>
              <a:path w="1079500" h="354965">
                <a:moveTo>
                  <a:pt x="980132" y="130794"/>
                </a:moveTo>
                <a:lnTo>
                  <a:pt x="922678" y="130794"/>
                </a:lnTo>
                <a:lnTo>
                  <a:pt x="930805" y="129261"/>
                </a:lnTo>
                <a:lnTo>
                  <a:pt x="939672" y="128236"/>
                </a:lnTo>
                <a:lnTo>
                  <a:pt x="948539" y="127662"/>
                </a:lnTo>
                <a:lnTo>
                  <a:pt x="956666" y="127483"/>
                </a:lnTo>
                <a:lnTo>
                  <a:pt x="980132" y="130794"/>
                </a:lnTo>
                <a:close/>
              </a:path>
              <a:path w="1079500" h="354965">
                <a:moveTo>
                  <a:pt x="1068318" y="287026"/>
                </a:moveTo>
                <a:lnTo>
                  <a:pt x="947562" y="287026"/>
                </a:lnTo>
                <a:lnTo>
                  <a:pt x="966642" y="283912"/>
                </a:lnTo>
                <a:lnTo>
                  <a:pt x="982877" y="274646"/>
                </a:lnTo>
                <a:lnTo>
                  <a:pt x="994162" y="259341"/>
                </a:lnTo>
                <a:lnTo>
                  <a:pt x="998392" y="238109"/>
                </a:lnTo>
                <a:lnTo>
                  <a:pt x="992185" y="213263"/>
                </a:lnTo>
                <a:lnTo>
                  <a:pt x="976049" y="197490"/>
                </a:lnTo>
                <a:lnTo>
                  <a:pt x="953712" y="189195"/>
                </a:lnTo>
                <a:lnTo>
                  <a:pt x="928899" y="186785"/>
                </a:lnTo>
                <a:lnTo>
                  <a:pt x="1068867" y="186785"/>
                </a:lnTo>
                <a:lnTo>
                  <a:pt x="1069668" y="187805"/>
                </a:lnTo>
                <a:lnTo>
                  <a:pt x="1079265" y="234346"/>
                </a:lnTo>
                <a:lnTo>
                  <a:pt x="1068318" y="287026"/>
                </a:lnTo>
                <a:close/>
              </a:path>
              <a:path w="1079500" h="354965">
                <a:moveTo>
                  <a:pt x="948472" y="354605"/>
                </a:moveTo>
                <a:lnTo>
                  <a:pt x="948472" y="354455"/>
                </a:lnTo>
                <a:lnTo>
                  <a:pt x="904510" y="348569"/>
                </a:lnTo>
                <a:lnTo>
                  <a:pt x="866822" y="331634"/>
                </a:lnTo>
                <a:lnTo>
                  <a:pt x="837753" y="304737"/>
                </a:lnTo>
                <a:lnTo>
                  <a:pt x="819652" y="268964"/>
                </a:lnTo>
                <a:lnTo>
                  <a:pt x="892939" y="246688"/>
                </a:lnTo>
                <a:lnTo>
                  <a:pt x="900769" y="262833"/>
                </a:lnTo>
                <a:lnTo>
                  <a:pt x="913024" y="275606"/>
                </a:lnTo>
                <a:lnTo>
                  <a:pt x="928718" y="283912"/>
                </a:lnTo>
                <a:lnTo>
                  <a:pt x="928325" y="283912"/>
                </a:lnTo>
                <a:lnTo>
                  <a:pt x="947562" y="287026"/>
                </a:lnTo>
                <a:lnTo>
                  <a:pt x="1068318" y="287026"/>
                </a:lnTo>
                <a:lnTo>
                  <a:pt x="1068195" y="287616"/>
                </a:lnTo>
                <a:lnTo>
                  <a:pt x="1038847" y="325124"/>
                </a:lnTo>
                <a:lnTo>
                  <a:pt x="997010" y="347308"/>
                </a:lnTo>
                <a:lnTo>
                  <a:pt x="948472" y="354605"/>
                </a:lnTo>
                <a:close/>
              </a:path>
            </a:pathLst>
          </a:custGeom>
          <a:solidFill>
            <a:srgbClr val="00ABC5"/>
          </a:solidFill>
        </p:spPr>
        <p:txBody>
          <a:bodyPr wrap="square" lIns="0" tIns="0" rIns="0" bIns="0" rtlCol="0"/>
          <a:lstStyle/>
          <a:p>
            <a:endParaRPr/>
          </a:p>
        </p:txBody>
      </p:sp>
      <p:pic>
        <p:nvPicPr>
          <p:cNvPr id="25" name="bg object 25"/>
          <p:cNvPicPr/>
          <p:nvPr/>
        </p:nvPicPr>
        <p:blipFill>
          <a:blip r:embed="rId7" cstate="print"/>
          <a:stretch>
            <a:fillRect/>
          </a:stretch>
        </p:blipFill>
        <p:spPr>
          <a:xfrm>
            <a:off x="2391432" y="1033276"/>
            <a:ext cx="1739600" cy="680765"/>
          </a:xfrm>
          <a:prstGeom prst="rect">
            <a:avLst/>
          </a:prstGeom>
        </p:spPr>
      </p:pic>
      <p:pic>
        <p:nvPicPr>
          <p:cNvPr id="26" name="bg object 26"/>
          <p:cNvPicPr/>
          <p:nvPr/>
        </p:nvPicPr>
        <p:blipFill>
          <a:blip r:embed="rId8" cstate="print"/>
          <a:stretch>
            <a:fillRect/>
          </a:stretch>
        </p:blipFill>
        <p:spPr>
          <a:xfrm>
            <a:off x="7722489" y="681227"/>
            <a:ext cx="3786187" cy="873251"/>
          </a:xfrm>
          <a:prstGeom prst="rect">
            <a:avLst/>
          </a:prstGeom>
        </p:spPr>
      </p:pic>
      <p:sp>
        <p:nvSpPr>
          <p:cNvPr id="27" name="bg object 27"/>
          <p:cNvSpPr/>
          <p:nvPr/>
        </p:nvSpPr>
        <p:spPr>
          <a:xfrm>
            <a:off x="7716202" y="685800"/>
            <a:ext cx="3779520" cy="868680"/>
          </a:xfrm>
          <a:custGeom>
            <a:avLst/>
            <a:gdLst/>
            <a:ahLst/>
            <a:cxnLst/>
            <a:rect l="l" t="t" r="r" b="b"/>
            <a:pathLst>
              <a:path w="3779520" h="868680">
                <a:moveTo>
                  <a:pt x="0" y="0"/>
                </a:moveTo>
                <a:lnTo>
                  <a:pt x="3778948" y="0"/>
                </a:lnTo>
                <a:lnTo>
                  <a:pt x="3778948" y="868679"/>
                </a:lnTo>
                <a:lnTo>
                  <a:pt x="0" y="868679"/>
                </a:lnTo>
                <a:lnTo>
                  <a:pt x="0" y="0"/>
                </a:lnTo>
                <a:close/>
              </a:path>
            </a:pathLst>
          </a:custGeom>
          <a:ln w="14350">
            <a:solidFill>
              <a:srgbClr val="005B9E"/>
            </a:solidFill>
          </a:ln>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9/15/2025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le and Content 2 Col">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8A983C0-F543-7A4A-F02B-BB395498CCEB}"/>
              </a:ext>
            </a:extLst>
          </p:cNvPr>
          <p:cNvGrpSpPr>
            <a:grpSpLocks/>
          </p:cNvGrpSpPr>
          <p:nvPr/>
        </p:nvGrpSpPr>
        <p:grpSpPr bwMode="auto">
          <a:xfrm>
            <a:off x="0" y="6019800"/>
            <a:ext cx="12192000" cy="838200"/>
            <a:chOff x="1" y="6019072"/>
            <a:chExt cx="12191999" cy="838930"/>
          </a:xfrm>
        </p:grpSpPr>
        <p:sp>
          <p:nvSpPr>
            <p:cNvPr id="6" name="Rectangle 5">
              <a:extLst>
                <a:ext uri="{FF2B5EF4-FFF2-40B4-BE49-F238E27FC236}">
                  <a16:creationId xmlns:a16="http://schemas.microsoft.com/office/drawing/2014/main" id="{918044DF-F9F7-53EF-995D-1D21D20DD45F}"/>
                </a:ext>
              </a:extLst>
            </p:cNvPr>
            <p:cNvSpPr/>
            <p:nvPr/>
          </p:nvSpPr>
          <p:spPr>
            <a:xfrm rot="5400000">
              <a:off x="5320362" y="1205565"/>
              <a:ext cx="332076" cy="10972799"/>
            </a:xfrm>
            <a:prstGeom prst="rect">
              <a:avLst/>
            </a:prstGeom>
            <a:gradFill>
              <a:gsLst>
                <a:gs pos="0">
                  <a:srgbClr val="62BB46">
                    <a:alpha val="0"/>
                  </a:srgbClr>
                </a:gs>
                <a:gs pos="100000">
                  <a:srgbClr val="62BB46"/>
                </a:gs>
              </a:gsLst>
              <a:lin ang="5400000" scaled="1"/>
            </a:gra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en-US">
                <a:solidFill>
                  <a:srgbClr val="62BB46"/>
                </a:solidFill>
              </a:endParaRPr>
            </a:p>
          </p:txBody>
        </p:sp>
        <p:pic>
          <p:nvPicPr>
            <p:cNvPr id="7" name="Picture 7" descr="A colorful flower with people in it&#10;&#10;Description automatically generated">
              <a:extLst>
                <a:ext uri="{FF2B5EF4-FFF2-40B4-BE49-F238E27FC236}">
                  <a16:creationId xmlns:a16="http://schemas.microsoft.com/office/drawing/2014/main" id="{A8BC87D7-8F68-F6D4-F88D-C5695B1CA3D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t="50000" r="49706"/>
            <a:stretch>
              <a:fillRect/>
            </a:stretch>
          </p:blipFill>
          <p:spPr bwMode="auto">
            <a:xfrm rot="5400000">
              <a:off x="11355529" y="6021530"/>
              <a:ext cx="838929" cy="83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p:txBody>
          <a:bodyPr>
            <a:normAutofit/>
          </a:bodyPr>
          <a:lstStyle>
            <a:lvl1pPr>
              <a:defRPr sz="2800" b="1">
                <a:solidFill>
                  <a:srgbClr val="435464"/>
                </a:solidFill>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baseline="0"/>
            </a:lvl1pPr>
            <a:lvl2pPr>
              <a:defRPr baseline="0"/>
            </a:lvl2pPr>
          </a:lstStyle>
          <a:p>
            <a:pPr lvl="0"/>
            <a:r>
              <a:rPr lang="en-US"/>
              <a:t>Click to edit Master text styles</a:t>
            </a:r>
          </a:p>
        </p:txBody>
      </p:sp>
      <p:sp>
        <p:nvSpPr>
          <p:cNvPr id="4" name="Content Placeholder 3"/>
          <p:cNvSpPr>
            <a:spLocks noGrp="1"/>
          </p:cNvSpPr>
          <p:nvPr>
            <p:ph sz="half" idx="2"/>
          </p:nvPr>
        </p:nvSpPr>
        <p:spPr>
          <a:xfrm>
            <a:off x="6172200" y="1825625"/>
            <a:ext cx="5181600" cy="4351338"/>
          </a:xfrm>
        </p:spPr>
        <p:txBody>
          <a:bodyPr/>
          <a:lstStyle>
            <a:lvl1pPr>
              <a:defRPr baseline="0"/>
            </a:lvl1pPr>
            <a:lvl2pPr>
              <a:defRPr baseline="0"/>
            </a:lvl2pPr>
          </a:lstStyle>
          <a:p>
            <a:pPr lvl="0"/>
            <a:r>
              <a:rPr lang="en-US"/>
              <a:t>Click to edit Master text styles</a:t>
            </a:r>
          </a:p>
        </p:txBody>
      </p:sp>
    </p:spTree>
    <p:extLst>
      <p:ext uri="{BB962C8B-B14F-4D97-AF65-F5344CB8AC3E}">
        <p14:creationId xmlns:p14="http://schemas.microsoft.com/office/powerpoint/2010/main" val="2295814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8" cstate="print"/>
          <a:stretch>
            <a:fillRect/>
          </a:stretch>
        </p:blipFill>
        <p:spPr>
          <a:xfrm>
            <a:off x="0" y="0"/>
            <a:ext cx="12192000" cy="228600"/>
          </a:xfrm>
          <a:prstGeom prst="rect">
            <a:avLst/>
          </a:prstGeom>
        </p:spPr>
      </p:pic>
      <p:sp>
        <p:nvSpPr>
          <p:cNvPr id="2" name="Holder 2"/>
          <p:cNvSpPr>
            <a:spLocks noGrp="1"/>
          </p:cNvSpPr>
          <p:nvPr>
            <p:ph type="title"/>
          </p:nvPr>
        </p:nvSpPr>
        <p:spPr>
          <a:xfrm>
            <a:off x="404111" y="397079"/>
            <a:ext cx="11383777" cy="953135"/>
          </a:xfrm>
          <a:prstGeom prst="rect">
            <a:avLst/>
          </a:prstGeom>
        </p:spPr>
        <p:txBody>
          <a:bodyPr wrap="square" lIns="0" tIns="0" rIns="0" bIns="0">
            <a:spAutoFit/>
          </a:bodyPr>
          <a:lstStyle>
            <a:lvl1pPr>
              <a:defRPr sz="3600" b="1" i="0">
                <a:solidFill>
                  <a:srgbClr val="1C3C74"/>
                </a:solidFill>
                <a:latin typeface="Arial"/>
                <a:cs typeface="Arial"/>
              </a:defRPr>
            </a:lvl1pPr>
          </a:lstStyle>
          <a:p>
            <a:endParaRPr/>
          </a:p>
        </p:txBody>
      </p:sp>
      <p:sp>
        <p:nvSpPr>
          <p:cNvPr id="3" name="Holder 3"/>
          <p:cNvSpPr>
            <a:spLocks noGrp="1"/>
          </p:cNvSpPr>
          <p:nvPr>
            <p:ph type="body" idx="1"/>
          </p:nvPr>
        </p:nvSpPr>
        <p:spPr>
          <a:xfrm>
            <a:off x="641350" y="1802076"/>
            <a:ext cx="10604500" cy="4590415"/>
          </a:xfrm>
          <a:prstGeom prst="rect">
            <a:avLst/>
          </a:prstGeom>
        </p:spPr>
        <p:txBody>
          <a:bodyPr wrap="square" lIns="0" tIns="0" rIns="0" bIns="0">
            <a:spAutoFit/>
          </a:bodyPr>
          <a:lstStyle>
            <a:lvl1pPr>
              <a:defRPr sz="28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9/15/2025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839231" y="769137"/>
            <a:ext cx="1527175" cy="737766"/>
          </a:xfrm>
          <a:prstGeom prst="rect">
            <a:avLst/>
          </a:prstGeom>
        </p:spPr>
        <p:txBody>
          <a:bodyPr vert="horz" wrap="square" lIns="0" tIns="12700" rIns="0" bIns="0" rtlCol="0">
            <a:spAutoFit/>
          </a:bodyPr>
          <a:lstStyle/>
          <a:p>
            <a:pPr marL="18415" marR="5080" indent="-6350" algn="ctr">
              <a:lnSpc>
                <a:spcPct val="120000"/>
              </a:lnSpc>
              <a:spcBef>
                <a:spcPts val="100"/>
              </a:spcBef>
            </a:pPr>
            <a:r>
              <a:rPr sz="1350" b="1" dirty="0">
                <a:solidFill>
                  <a:srgbClr val="FFFFFF"/>
                </a:solidFill>
                <a:latin typeface="Arial"/>
                <a:cs typeface="Arial"/>
              </a:rPr>
              <a:t>HYBRID</a:t>
            </a:r>
            <a:r>
              <a:rPr sz="1350" b="1" spc="315" dirty="0">
                <a:solidFill>
                  <a:srgbClr val="FFFFFF"/>
                </a:solidFill>
                <a:latin typeface="Arial"/>
                <a:cs typeface="Arial"/>
              </a:rPr>
              <a:t> </a:t>
            </a:r>
            <a:r>
              <a:rPr lang="en-US" sz="1350" b="1" spc="315" dirty="0">
                <a:solidFill>
                  <a:srgbClr val="FFFFFF"/>
                </a:solidFill>
                <a:latin typeface="Arial"/>
                <a:cs typeface="Arial"/>
              </a:rPr>
              <a:t>SOUTH ASIA </a:t>
            </a:r>
            <a:r>
              <a:rPr sz="1350" b="1" spc="-10" dirty="0">
                <a:solidFill>
                  <a:srgbClr val="FFFFFF"/>
                </a:solidFill>
                <a:latin typeface="Arial"/>
                <a:cs typeface="Arial"/>
              </a:rPr>
              <a:t> </a:t>
            </a:r>
            <a:r>
              <a:rPr sz="1350" b="1" spc="70" dirty="0">
                <a:solidFill>
                  <a:srgbClr val="FFFFFF"/>
                </a:solidFill>
                <a:latin typeface="Arial"/>
                <a:cs typeface="Arial"/>
              </a:rPr>
              <a:t>LAUNCH</a:t>
            </a:r>
            <a:r>
              <a:rPr sz="1350" b="1" spc="245" dirty="0">
                <a:solidFill>
                  <a:srgbClr val="FFFFFF"/>
                </a:solidFill>
                <a:latin typeface="Arial"/>
                <a:cs typeface="Arial"/>
              </a:rPr>
              <a:t> </a:t>
            </a:r>
            <a:r>
              <a:rPr sz="1350" b="1" spc="70" dirty="0">
                <a:solidFill>
                  <a:srgbClr val="FFFFFF"/>
                </a:solidFill>
                <a:latin typeface="Arial"/>
                <a:cs typeface="Arial"/>
              </a:rPr>
              <a:t>EVENT</a:t>
            </a:r>
            <a:endParaRPr sz="1350" dirty="0">
              <a:latin typeface="Arial"/>
              <a:cs typeface="Arial"/>
            </a:endParaRPr>
          </a:p>
        </p:txBody>
      </p:sp>
      <p:grpSp>
        <p:nvGrpSpPr>
          <p:cNvPr id="3" name="object 3"/>
          <p:cNvGrpSpPr/>
          <p:nvPr/>
        </p:nvGrpSpPr>
        <p:grpSpPr>
          <a:xfrm>
            <a:off x="7708900" y="1547177"/>
            <a:ext cx="3794125" cy="517525"/>
            <a:chOff x="7708900" y="1547177"/>
            <a:chExt cx="3794125" cy="517525"/>
          </a:xfrm>
        </p:grpSpPr>
        <p:sp>
          <p:nvSpPr>
            <p:cNvPr id="4" name="object 4"/>
            <p:cNvSpPr/>
            <p:nvPr/>
          </p:nvSpPr>
          <p:spPr>
            <a:xfrm>
              <a:off x="7716202" y="1554479"/>
              <a:ext cx="3779520" cy="502920"/>
            </a:xfrm>
            <a:custGeom>
              <a:avLst/>
              <a:gdLst/>
              <a:ahLst/>
              <a:cxnLst/>
              <a:rect l="l" t="t" r="r" b="b"/>
              <a:pathLst>
                <a:path w="3779520" h="502919">
                  <a:moveTo>
                    <a:pt x="3778948" y="0"/>
                  </a:moveTo>
                  <a:lnTo>
                    <a:pt x="0" y="0"/>
                  </a:lnTo>
                  <a:lnTo>
                    <a:pt x="0" y="502920"/>
                  </a:lnTo>
                  <a:lnTo>
                    <a:pt x="3778948" y="502920"/>
                  </a:lnTo>
                  <a:lnTo>
                    <a:pt x="3778948" y="0"/>
                  </a:lnTo>
                  <a:close/>
                </a:path>
              </a:pathLst>
            </a:custGeom>
            <a:solidFill>
              <a:srgbClr val="AAE2EB"/>
            </a:solidFill>
          </p:spPr>
          <p:txBody>
            <a:bodyPr wrap="square" lIns="0" tIns="0" rIns="0" bIns="0" rtlCol="0"/>
            <a:lstStyle/>
            <a:p>
              <a:endParaRPr/>
            </a:p>
          </p:txBody>
        </p:sp>
        <p:sp>
          <p:nvSpPr>
            <p:cNvPr id="5" name="object 5"/>
            <p:cNvSpPr/>
            <p:nvPr/>
          </p:nvSpPr>
          <p:spPr>
            <a:xfrm>
              <a:off x="7716202" y="1554479"/>
              <a:ext cx="3779520" cy="502920"/>
            </a:xfrm>
            <a:custGeom>
              <a:avLst/>
              <a:gdLst/>
              <a:ahLst/>
              <a:cxnLst/>
              <a:rect l="l" t="t" r="r" b="b"/>
              <a:pathLst>
                <a:path w="3779520" h="502919">
                  <a:moveTo>
                    <a:pt x="0" y="0"/>
                  </a:moveTo>
                  <a:lnTo>
                    <a:pt x="3778948" y="0"/>
                  </a:lnTo>
                  <a:lnTo>
                    <a:pt x="3778948" y="502920"/>
                  </a:lnTo>
                  <a:lnTo>
                    <a:pt x="0" y="502920"/>
                  </a:lnTo>
                  <a:lnTo>
                    <a:pt x="0" y="0"/>
                  </a:lnTo>
                  <a:close/>
                </a:path>
              </a:pathLst>
            </a:custGeom>
            <a:ln w="14350">
              <a:solidFill>
                <a:srgbClr val="005B9E"/>
              </a:solidFill>
            </a:ln>
          </p:spPr>
          <p:txBody>
            <a:bodyPr wrap="square" lIns="0" tIns="0" rIns="0" bIns="0" rtlCol="0"/>
            <a:lstStyle/>
            <a:p>
              <a:endParaRPr/>
            </a:p>
          </p:txBody>
        </p:sp>
      </p:grpSp>
      <p:sp>
        <p:nvSpPr>
          <p:cNvPr id="6" name="object 6"/>
          <p:cNvSpPr txBox="1"/>
          <p:nvPr/>
        </p:nvSpPr>
        <p:spPr>
          <a:xfrm>
            <a:off x="8662255" y="1684273"/>
            <a:ext cx="1967645" cy="221214"/>
          </a:xfrm>
          <a:prstGeom prst="rect">
            <a:avLst/>
          </a:prstGeom>
        </p:spPr>
        <p:txBody>
          <a:bodyPr vert="horz" wrap="square" lIns="0" tIns="13335" rIns="0" bIns="0" rtlCol="0">
            <a:spAutoFit/>
          </a:bodyPr>
          <a:lstStyle/>
          <a:p>
            <a:pPr marL="12700">
              <a:lnSpc>
                <a:spcPct val="100000"/>
              </a:lnSpc>
              <a:spcBef>
                <a:spcPts val="105"/>
              </a:spcBef>
            </a:pPr>
            <a:r>
              <a:rPr lang="en-US" sz="1350" b="1" dirty="0">
                <a:solidFill>
                  <a:srgbClr val="1C3C74"/>
                </a:solidFill>
                <a:latin typeface="Arial"/>
                <a:cs typeface="Arial"/>
              </a:rPr>
              <a:t>SEPTEMBER 16</a:t>
            </a:r>
            <a:r>
              <a:rPr sz="1350" b="1" dirty="0">
                <a:solidFill>
                  <a:srgbClr val="1C3C74"/>
                </a:solidFill>
                <a:latin typeface="Arial"/>
                <a:cs typeface="Arial"/>
              </a:rPr>
              <a:t>,</a:t>
            </a:r>
            <a:r>
              <a:rPr sz="1350" b="1" spc="155" dirty="0">
                <a:solidFill>
                  <a:srgbClr val="1C3C74"/>
                </a:solidFill>
                <a:latin typeface="Arial"/>
                <a:cs typeface="Arial"/>
              </a:rPr>
              <a:t> </a:t>
            </a:r>
            <a:r>
              <a:rPr sz="1350" b="1" spc="30" dirty="0">
                <a:solidFill>
                  <a:srgbClr val="1C3C74"/>
                </a:solidFill>
                <a:latin typeface="Arial"/>
                <a:cs typeface="Arial"/>
              </a:rPr>
              <a:t>2025</a:t>
            </a:r>
            <a:endParaRPr sz="1350" dirty="0">
              <a:latin typeface="Arial"/>
              <a:cs typeface="Arial"/>
            </a:endParaRPr>
          </a:p>
        </p:txBody>
      </p:sp>
      <p:grpSp>
        <p:nvGrpSpPr>
          <p:cNvPr id="7" name="object 7"/>
          <p:cNvGrpSpPr/>
          <p:nvPr/>
        </p:nvGrpSpPr>
        <p:grpSpPr>
          <a:xfrm>
            <a:off x="673036" y="671512"/>
            <a:ext cx="10846435" cy="5514975"/>
            <a:chOff x="673036" y="671512"/>
            <a:chExt cx="10846435" cy="5514975"/>
          </a:xfrm>
        </p:grpSpPr>
        <p:sp>
          <p:nvSpPr>
            <p:cNvPr id="8" name="object 8"/>
            <p:cNvSpPr/>
            <p:nvPr/>
          </p:nvSpPr>
          <p:spPr>
            <a:xfrm>
              <a:off x="687323" y="2052827"/>
              <a:ext cx="10817860" cy="2752725"/>
            </a:xfrm>
            <a:custGeom>
              <a:avLst/>
              <a:gdLst/>
              <a:ahLst/>
              <a:cxnLst/>
              <a:rect l="l" t="t" r="r" b="b"/>
              <a:pathLst>
                <a:path w="10817860" h="2752725">
                  <a:moveTo>
                    <a:pt x="0" y="0"/>
                  </a:moveTo>
                  <a:lnTo>
                    <a:pt x="10817352" y="0"/>
                  </a:lnTo>
                  <a:lnTo>
                    <a:pt x="10817352" y="2752356"/>
                  </a:lnTo>
                  <a:lnTo>
                    <a:pt x="0" y="2752356"/>
                  </a:lnTo>
                  <a:lnTo>
                    <a:pt x="0" y="0"/>
                  </a:lnTo>
                  <a:close/>
                </a:path>
              </a:pathLst>
            </a:custGeom>
            <a:ln w="14350">
              <a:solidFill>
                <a:srgbClr val="005B9E"/>
              </a:solidFill>
            </a:ln>
          </p:spPr>
          <p:txBody>
            <a:bodyPr wrap="square" lIns="0" tIns="0" rIns="0" bIns="0" rtlCol="0"/>
            <a:lstStyle/>
            <a:p>
              <a:endParaRPr/>
            </a:p>
          </p:txBody>
        </p:sp>
        <p:sp>
          <p:nvSpPr>
            <p:cNvPr id="9" name="object 9"/>
            <p:cNvSpPr/>
            <p:nvPr/>
          </p:nvSpPr>
          <p:spPr>
            <a:xfrm>
              <a:off x="687323" y="685800"/>
              <a:ext cx="10817860" cy="5486400"/>
            </a:xfrm>
            <a:custGeom>
              <a:avLst/>
              <a:gdLst/>
              <a:ahLst/>
              <a:cxnLst/>
              <a:rect l="l" t="t" r="r" b="b"/>
              <a:pathLst>
                <a:path w="10817860" h="5486400">
                  <a:moveTo>
                    <a:pt x="0" y="0"/>
                  </a:moveTo>
                  <a:lnTo>
                    <a:pt x="10817352" y="0"/>
                  </a:lnTo>
                  <a:lnTo>
                    <a:pt x="10817352" y="5486400"/>
                  </a:lnTo>
                  <a:lnTo>
                    <a:pt x="0" y="5486400"/>
                  </a:lnTo>
                  <a:lnTo>
                    <a:pt x="0" y="0"/>
                  </a:lnTo>
                  <a:close/>
                </a:path>
              </a:pathLst>
            </a:custGeom>
            <a:ln w="28575">
              <a:solidFill>
                <a:srgbClr val="005B9E"/>
              </a:solidFill>
            </a:ln>
          </p:spPr>
          <p:txBody>
            <a:bodyPr wrap="square" lIns="0" tIns="0" rIns="0" bIns="0" rtlCol="0"/>
            <a:lstStyle/>
            <a:p>
              <a:endParaRPr/>
            </a:p>
          </p:txBody>
        </p:sp>
        <p:sp>
          <p:nvSpPr>
            <p:cNvPr id="10" name="object 10"/>
            <p:cNvSpPr/>
            <p:nvPr/>
          </p:nvSpPr>
          <p:spPr>
            <a:xfrm>
              <a:off x="4669640" y="912113"/>
              <a:ext cx="2860040" cy="295910"/>
            </a:xfrm>
            <a:custGeom>
              <a:avLst/>
              <a:gdLst/>
              <a:ahLst/>
              <a:cxnLst/>
              <a:rect l="l" t="t" r="r" b="b"/>
              <a:pathLst>
                <a:path w="2860040" h="295909">
                  <a:moveTo>
                    <a:pt x="2753444" y="288750"/>
                  </a:moveTo>
                  <a:lnTo>
                    <a:pt x="2702980" y="288750"/>
                  </a:lnTo>
                  <a:lnTo>
                    <a:pt x="2702980" y="166692"/>
                  </a:lnTo>
                  <a:lnTo>
                    <a:pt x="2596445" y="7159"/>
                  </a:lnTo>
                  <a:lnTo>
                    <a:pt x="2658123" y="7159"/>
                  </a:lnTo>
                  <a:lnTo>
                    <a:pt x="2729413" y="125682"/>
                  </a:lnTo>
                  <a:lnTo>
                    <a:pt x="2780830" y="125682"/>
                  </a:lnTo>
                  <a:lnTo>
                    <a:pt x="2753444" y="166692"/>
                  </a:lnTo>
                  <a:lnTo>
                    <a:pt x="2753444" y="288750"/>
                  </a:lnTo>
                  <a:close/>
                </a:path>
                <a:path w="2860040" h="295909">
                  <a:moveTo>
                    <a:pt x="2780830" y="125682"/>
                  </a:moveTo>
                  <a:lnTo>
                    <a:pt x="2729413" y="125682"/>
                  </a:lnTo>
                  <a:lnTo>
                    <a:pt x="2801505" y="7159"/>
                  </a:lnTo>
                  <a:lnTo>
                    <a:pt x="2859979" y="7159"/>
                  </a:lnTo>
                  <a:lnTo>
                    <a:pt x="2780830" y="125682"/>
                  </a:lnTo>
                  <a:close/>
                </a:path>
                <a:path w="2860040" h="295909">
                  <a:moveTo>
                    <a:pt x="2469973" y="295909"/>
                  </a:moveTo>
                  <a:lnTo>
                    <a:pt x="2420257" y="289111"/>
                  </a:lnTo>
                  <a:lnTo>
                    <a:pt x="2378466" y="269564"/>
                  </a:lnTo>
                  <a:lnTo>
                    <a:pt x="2346393" y="238541"/>
                  </a:lnTo>
                  <a:lnTo>
                    <a:pt x="2325834" y="197315"/>
                  </a:lnTo>
                  <a:lnTo>
                    <a:pt x="2318582" y="147159"/>
                  </a:lnTo>
                  <a:lnTo>
                    <a:pt x="2326195" y="97168"/>
                  </a:lnTo>
                  <a:lnTo>
                    <a:pt x="2347572" y="56337"/>
                  </a:lnTo>
                  <a:lnTo>
                    <a:pt x="2380523" y="25785"/>
                  </a:lnTo>
                  <a:lnTo>
                    <a:pt x="2422855" y="6633"/>
                  </a:lnTo>
                  <a:lnTo>
                    <a:pt x="2472377" y="0"/>
                  </a:lnTo>
                  <a:lnTo>
                    <a:pt x="2500857" y="2572"/>
                  </a:lnTo>
                  <a:lnTo>
                    <a:pt x="2529271" y="10440"/>
                  </a:lnTo>
                  <a:lnTo>
                    <a:pt x="2554981" y="23826"/>
                  </a:lnTo>
                  <a:lnTo>
                    <a:pt x="2575351" y="42954"/>
                  </a:lnTo>
                  <a:lnTo>
                    <a:pt x="2575173" y="42954"/>
                  </a:lnTo>
                  <a:lnTo>
                    <a:pt x="2573600" y="44192"/>
                  </a:lnTo>
                  <a:lnTo>
                    <a:pt x="2472288" y="44192"/>
                  </a:lnTo>
                  <a:lnTo>
                    <a:pt x="2432294" y="52114"/>
                  </a:lnTo>
                  <a:lnTo>
                    <a:pt x="2401320" y="73900"/>
                  </a:lnTo>
                  <a:lnTo>
                    <a:pt x="2381310" y="106573"/>
                  </a:lnTo>
                  <a:lnTo>
                    <a:pt x="2374208" y="147159"/>
                  </a:lnTo>
                  <a:lnTo>
                    <a:pt x="2381004" y="189226"/>
                  </a:lnTo>
                  <a:lnTo>
                    <a:pt x="2400341" y="222053"/>
                  </a:lnTo>
                  <a:lnTo>
                    <a:pt x="2430642" y="243397"/>
                  </a:lnTo>
                  <a:lnTo>
                    <a:pt x="2470329" y="251010"/>
                  </a:lnTo>
                  <a:lnTo>
                    <a:pt x="2575278" y="251010"/>
                  </a:lnTo>
                  <a:lnTo>
                    <a:pt x="2558849" y="267385"/>
                  </a:lnTo>
                  <a:lnTo>
                    <a:pt x="2533554" y="282884"/>
                  </a:lnTo>
                  <a:lnTo>
                    <a:pt x="2503904" y="292566"/>
                  </a:lnTo>
                  <a:lnTo>
                    <a:pt x="2469973" y="295909"/>
                  </a:lnTo>
                  <a:close/>
                </a:path>
                <a:path w="2860040" h="295909">
                  <a:moveTo>
                    <a:pt x="2536725" y="73181"/>
                  </a:moveTo>
                  <a:lnTo>
                    <a:pt x="2523640" y="60113"/>
                  </a:lnTo>
                  <a:lnTo>
                    <a:pt x="2507543" y="51097"/>
                  </a:lnTo>
                  <a:lnTo>
                    <a:pt x="2489928" y="45875"/>
                  </a:lnTo>
                  <a:lnTo>
                    <a:pt x="2472288" y="44192"/>
                  </a:lnTo>
                  <a:lnTo>
                    <a:pt x="2573600" y="44192"/>
                  </a:lnTo>
                  <a:lnTo>
                    <a:pt x="2536725" y="73181"/>
                  </a:lnTo>
                  <a:close/>
                </a:path>
                <a:path w="2860040" h="295909">
                  <a:moveTo>
                    <a:pt x="2575278" y="251010"/>
                  </a:moveTo>
                  <a:lnTo>
                    <a:pt x="2470329" y="251010"/>
                  </a:lnTo>
                  <a:lnTo>
                    <a:pt x="2491907" y="248661"/>
                  </a:lnTo>
                  <a:lnTo>
                    <a:pt x="2510781" y="242028"/>
                  </a:lnTo>
                  <a:lnTo>
                    <a:pt x="2526651" y="231733"/>
                  </a:lnTo>
                  <a:lnTo>
                    <a:pt x="2539217" y="218396"/>
                  </a:lnTo>
                  <a:lnTo>
                    <a:pt x="2579713" y="246591"/>
                  </a:lnTo>
                  <a:lnTo>
                    <a:pt x="2575278" y="251010"/>
                  </a:lnTo>
                  <a:close/>
                </a:path>
                <a:path w="2860040" h="295909">
                  <a:moveTo>
                    <a:pt x="2255212" y="288750"/>
                  </a:moveTo>
                  <a:lnTo>
                    <a:pt x="2204749" y="288750"/>
                  </a:lnTo>
                  <a:lnTo>
                    <a:pt x="2204749" y="7159"/>
                  </a:lnTo>
                  <a:lnTo>
                    <a:pt x="2255212" y="7159"/>
                  </a:lnTo>
                  <a:lnTo>
                    <a:pt x="2255212" y="288750"/>
                  </a:lnTo>
                  <a:close/>
                </a:path>
                <a:path w="2860040" h="295909">
                  <a:moveTo>
                    <a:pt x="2156866" y="288750"/>
                  </a:moveTo>
                  <a:lnTo>
                    <a:pt x="1985893" y="288750"/>
                  </a:lnTo>
                  <a:lnTo>
                    <a:pt x="1985893" y="7159"/>
                  </a:lnTo>
                  <a:lnTo>
                    <a:pt x="2036357" y="7159"/>
                  </a:lnTo>
                  <a:lnTo>
                    <a:pt x="2036357" y="244205"/>
                  </a:lnTo>
                  <a:lnTo>
                    <a:pt x="2156866" y="244205"/>
                  </a:lnTo>
                  <a:lnTo>
                    <a:pt x="2156866" y="288750"/>
                  </a:lnTo>
                  <a:close/>
                </a:path>
                <a:path w="2860040" h="295909">
                  <a:moveTo>
                    <a:pt x="1769174" y="295909"/>
                  </a:moveTo>
                  <a:lnTo>
                    <a:pt x="1719856" y="288873"/>
                  </a:lnTo>
                  <a:lnTo>
                    <a:pt x="1678010" y="268851"/>
                  </a:lnTo>
                  <a:lnTo>
                    <a:pt x="1645639" y="237472"/>
                  </a:lnTo>
                  <a:lnTo>
                    <a:pt x="1624747" y="196365"/>
                  </a:lnTo>
                  <a:lnTo>
                    <a:pt x="1617338" y="147159"/>
                  </a:lnTo>
                  <a:lnTo>
                    <a:pt x="1624636" y="97168"/>
                  </a:lnTo>
                  <a:lnTo>
                    <a:pt x="1645305" y="56337"/>
                  </a:lnTo>
                  <a:lnTo>
                    <a:pt x="1677510" y="25785"/>
                  </a:lnTo>
                  <a:lnTo>
                    <a:pt x="1719412" y="6633"/>
                  </a:lnTo>
                  <a:lnTo>
                    <a:pt x="1769174" y="0"/>
                  </a:lnTo>
                  <a:lnTo>
                    <a:pt x="1819057" y="6870"/>
                  </a:lnTo>
                  <a:lnTo>
                    <a:pt x="1861246" y="26498"/>
                  </a:lnTo>
                  <a:lnTo>
                    <a:pt x="1879878" y="44192"/>
                  </a:lnTo>
                  <a:lnTo>
                    <a:pt x="1769530" y="44192"/>
                  </a:lnTo>
                  <a:lnTo>
                    <a:pt x="1729662" y="52114"/>
                  </a:lnTo>
                  <a:lnTo>
                    <a:pt x="1698963" y="73900"/>
                  </a:lnTo>
                  <a:lnTo>
                    <a:pt x="1679229" y="106573"/>
                  </a:lnTo>
                  <a:lnTo>
                    <a:pt x="1672252" y="147159"/>
                  </a:lnTo>
                  <a:lnTo>
                    <a:pt x="1679291" y="188741"/>
                  </a:lnTo>
                  <a:lnTo>
                    <a:pt x="1699130" y="221622"/>
                  </a:lnTo>
                  <a:lnTo>
                    <a:pt x="1729850" y="243235"/>
                  </a:lnTo>
                  <a:lnTo>
                    <a:pt x="1769530" y="251010"/>
                  </a:lnTo>
                  <a:lnTo>
                    <a:pt x="1879346" y="251010"/>
                  </a:lnTo>
                  <a:lnTo>
                    <a:pt x="1860746" y="268851"/>
                  </a:lnTo>
                  <a:lnTo>
                    <a:pt x="1818613" y="288873"/>
                  </a:lnTo>
                  <a:lnTo>
                    <a:pt x="1769174" y="295909"/>
                  </a:lnTo>
                  <a:close/>
                </a:path>
                <a:path w="2860040" h="295909">
                  <a:moveTo>
                    <a:pt x="1879346" y="251010"/>
                  </a:moveTo>
                  <a:lnTo>
                    <a:pt x="1769530" y="251010"/>
                  </a:lnTo>
                  <a:lnTo>
                    <a:pt x="1809281" y="242949"/>
                  </a:lnTo>
                  <a:lnTo>
                    <a:pt x="1840153" y="220860"/>
                  </a:lnTo>
                  <a:lnTo>
                    <a:pt x="1860145" y="187883"/>
                  </a:lnTo>
                  <a:lnTo>
                    <a:pt x="1867254" y="147159"/>
                  </a:lnTo>
                  <a:lnTo>
                    <a:pt x="1860208" y="106573"/>
                  </a:lnTo>
                  <a:lnTo>
                    <a:pt x="1840320" y="73900"/>
                  </a:lnTo>
                  <a:lnTo>
                    <a:pt x="1809469" y="52114"/>
                  </a:lnTo>
                  <a:lnTo>
                    <a:pt x="1769530" y="44192"/>
                  </a:lnTo>
                  <a:lnTo>
                    <a:pt x="1879878" y="44192"/>
                  </a:lnTo>
                  <a:lnTo>
                    <a:pt x="1893793" y="57406"/>
                  </a:lnTo>
                  <a:lnTo>
                    <a:pt x="1914750" y="98118"/>
                  </a:lnTo>
                  <a:lnTo>
                    <a:pt x="1922168" y="147159"/>
                  </a:lnTo>
                  <a:lnTo>
                    <a:pt x="1914639" y="196365"/>
                  </a:lnTo>
                  <a:lnTo>
                    <a:pt x="1893460" y="237472"/>
                  </a:lnTo>
                  <a:lnTo>
                    <a:pt x="1879346" y="251010"/>
                  </a:lnTo>
                  <a:close/>
                </a:path>
                <a:path w="2860040" h="295909">
                  <a:moveTo>
                    <a:pt x="1423937" y="288750"/>
                  </a:moveTo>
                  <a:lnTo>
                    <a:pt x="1373562" y="288750"/>
                  </a:lnTo>
                  <a:lnTo>
                    <a:pt x="1373562" y="7159"/>
                  </a:lnTo>
                  <a:lnTo>
                    <a:pt x="1466124" y="7159"/>
                  </a:lnTo>
                  <a:lnTo>
                    <a:pt x="1510160" y="11180"/>
                  </a:lnTo>
                  <a:lnTo>
                    <a:pt x="1543867" y="24681"/>
                  </a:lnTo>
                  <a:lnTo>
                    <a:pt x="1564998" y="49318"/>
                  </a:lnTo>
                  <a:lnTo>
                    <a:pt x="1423937" y="49318"/>
                  </a:lnTo>
                  <a:lnTo>
                    <a:pt x="1423937" y="130101"/>
                  </a:lnTo>
                  <a:lnTo>
                    <a:pt x="1562275" y="130101"/>
                  </a:lnTo>
                  <a:lnTo>
                    <a:pt x="1540451" y="153766"/>
                  </a:lnTo>
                  <a:lnTo>
                    <a:pt x="1505392" y="167935"/>
                  </a:lnTo>
                  <a:lnTo>
                    <a:pt x="1462831" y="172260"/>
                  </a:lnTo>
                  <a:lnTo>
                    <a:pt x="1423937" y="172260"/>
                  </a:lnTo>
                  <a:lnTo>
                    <a:pt x="1423937" y="288750"/>
                  </a:lnTo>
                  <a:close/>
                </a:path>
                <a:path w="2860040" h="295909">
                  <a:moveTo>
                    <a:pt x="1562275" y="130101"/>
                  </a:moveTo>
                  <a:lnTo>
                    <a:pt x="1459182" y="130101"/>
                  </a:lnTo>
                  <a:lnTo>
                    <a:pt x="1482869" y="128348"/>
                  </a:lnTo>
                  <a:lnTo>
                    <a:pt x="1502959" y="121981"/>
                  </a:lnTo>
                  <a:lnTo>
                    <a:pt x="1516892" y="109332"/>
                  </a:lnTo>
                  <a:lnTo>
                    <a:pt x="1522106" y="88737"/>
                  </a:lnTo>
                  <a:lnTo>
                    <a:pt x="1516917" y="68446"/>
                  </a:lnTo>
                  <a:lnTo>
                    <a:pt x="1503160" y="56466"/>
                  </a:lnTo>
                  <a:lnTo>
                    <a:pt x="1483544" y="50766"/>
                  </a:lnTo>
                  <a:lnTo>
                    <a:pt x="1460784" y="49318"/>
                  </a:lnTo>
                  <a:lnTo>
                    <a:pt x="1564998" y="49318"/>
                  </a:lnTo>
                  <a:lnTo>
                    <a:pt x="1565425" y="49815"/>
                  </a:lnTo>
                  <a:lnTo>
                    <a:pt x="1573015" y="88737"/>
                  </a:lnTo>
                  <a:lnTo>
                    <a:pt x="1564247" y="127963"/>
                  </a:lnTo>
                  <a:lnTo>
                    <a:pt x="1562275" y="130101"/>
                  </a:lnTo>
                  <a:close/>
                </a:path>
                <a:path w="2860040" h="295909">
                  <a:moveTo>
                    <a:pt x="1049240" y="288750"/>
                  </a:moveTo>
                  <a:lnTo>
                    <a:pt x="948757" y="288750"/>
                  </a:lnTo>
                  <a:lnTo>
                    <a:pt x="948757" y="7159"/>
                  </a:lnTo>
                  <a:lnTo>
                    <a:pt x="1049240" y="7159"/>
                  </a:lnTo>
                  <a:lnTo>
                    <a:pt x="1093957" y="11645"/>
                  </a:lnTo>
                  <a:lnTo>
                    <a:pt x="1136336" y="26250"/>
                  </a:lnTo>
                  <a:lnTo>
                    <a:pt x="1168536" y="50113"/>
                  </a:lnTo>
                  <a:lnTo>
                    <a:pt x="999221" y="50113"/>
                  </a:lnTo>
                  <a:lnTo>
                    <a:pt x="999221" y="245000"/>
                  </a:lnTo>
                  <a:lnTo>
                    <a:pt x="1165683" y="245000"/>
                  </a:lnTo>
                  <a:lnTo>
                    <a:pt x="1136336" y="267597"/>
                  </a:lnTo>
                  <a:lnTo>
                    <a:pt x="1093957" y="283576"/>
                  </a:lnTo>
                  <a:lnTo>
                    <a:pt x="1049240" y="288750"/>
                  </a:lnTo>
                  <a:close/>
                </a:path>
                <a:path w="2860040" h="295909">
                  <a:moveTo>
                    <a:pt x="1165683" y="245000"/>
                  </a:moveTo>
                  <a:lnTo>
                    <a:pt x="1041230" y="245000"/>
                  </a:lnTo>
                  <a:lnTo>
                    <a:pt x="1080467" y="240526"/>
                  </a:lnTo>
                  <a:lnTo>
                    <a:pt x="1116025" y="224981"/>
                  </a:lnTo>
                  <a:lnTo>
                    <a:pt x="1141820" y="195185"/>
                  </a:lnTo>
                  <a:lnTo>
                    <a:pt x="1151770" y="147954"/>
                  </a:lnTo>
                  <a:lnTo>
                    <a:pt x="1141820" y="98624"/>
                  </a:lnTo>
                  <a:lnTo>
                    <a:pt x="1116025" y="68773"/>
                  </a:lnTo>
                  <a:lnTo>
                    <a:pt x="1080467" y="54053"/>
                  </a:lnTo>
                  <a:lnTo>
                    <a:pt x="1041230" y="50113"/>
                  </a:lnTo>
                  <a:lnTo>
                    <a:pt x="1168536" y="50113"/>
                  </a:lnTo>
                  <a:lnTo>
                    <a:pt x="1172013" y="52691"/>
                  </a:lnTo>
                  <a:lnTo>
                    <a:pt x="1196621" y="92686"/>
                  </a:lnTo>
                  <a:lnTo>
                    <a:pt x="1205794" y="147954"/>
                  </a:lnTo>
                  <a:lnTo>
                    <a:pt x="1196621" y="200474"/>
                  </a:lnTo>
                  <a:lnTo>
                    <a:pt x="1172013" y="240125"/>
                  </a:lnTo>
                  <a:lnTo>
                    <a:pt x="1165683" y="245000"/>
                  </a:lnTo>
                  <a:close/>
                </a:path>
                <a:path w="2860040" h="295909">
                  <a:moveTo>
                    <a:pt x="732216" y="295909"/>
                  </a:moveTo>
                  <a:lnTo>
                    <a:pt x="682898" y="288873"/>
                  </a:lnTo>
                  <a:lnTo>
                    <a:pt x="641051" y="268851"/>
                  </a:lnTo>
                  <a:lnTo>
                    <a:pt x="608680" y="237472"/>
                  </a:lnTo>
                  <a:lnTo>
                    <a:pt x="587789" y="196365"/>
                  </a:lnTo>
                  <a:lnTo>
                    <a:pt x="580377" y="147146"/>
                  </a:lnTo>
                  <a:lnTo>
                    <a:pt x="580334" y="146859"/>
                  </a:lnTo>
                  <a:lnTo>
                    <a:pt x="587580" y="97168"/>
                  </a:lnTo>
                  <a:lnTo>
                    <a:pt x="608233" y="56337"/>
                  </a:lnTo>
                  <a:lnTo>
                    <a:pt x="640424" y="25785"/>
                  </a:lnTo>
                  <a:lnTo>
                    <a:pt x="682330" y="6633"/>
                  </a:lnTo>
                  <a:lnTo>
                    <a:pt x="732127" y="0"/>
                  </a:lnTo>
                  <a:lnTo>
                    <a:pt x="782053" y="6870"/>
                  </a:lnTo>
                  <a:lnTo>
                    <a:pt x="824269" y="26498"/>
                  </a:lnTo>
                  <a:lnTo>
                    <a:pt x="842908" y="44192"/>
                  </a:lnTo>
                  <a:lnTo>
                    <a:pt x="732483" y="44192"/>
                  </a:lnTo>
                  <a:lnTo>
                    <a:pt x="692615" y="52114"/>
                  </a:lnTo>
                  <a:lnTo>
                    <a:pt x="661916" y="73900"/>
                  </a:lnTo>
                  <a:lnTo>
                    <a:pt x="642181" y="106573"/>
                  </a:lnTo>
                  <a:lnTo>
                    <a:pt x="635256" y="146859"/>
                  </a:lnTo>
                  <a:lnTo>
                    <a:pt x="635207" y="147146"/>
                  </a:lnTo>
                  <a:lnTo>
                    <a:pt x="642244" y="188741"/>
                  </a:lnTo>
                  <a:lnTo>
                    <a:pt x="662083" y="221622"/>
                  </a:lnTo>
                  <a:lnTo>
                    <a:pt x="692802" y="243235"/>
                  </a:lnTo>
                  <a:lnTo>
                    <a:pt x="732483" y="251010"/>
                  </a:lnTo>
                  <a:lnTo>
                    <a:pt x="842388" y="251010"/>
                  </a:lnTo>
                  <a:lnTo>
                    <a:pt x="823788" y="268851"/>
                  </a:lnTo>
                  <a:lnTo>
                    <a:pt x="781655" y="288873"/>
                  </a:lnTo>
                  <a:lnTo>
                    <a:pt x="732216" y="295909"/>
                  </a:lnTo>
                  <a:close/>
                </a:path>
                <a:path w="2860040" h="295909">
                  <a:moveTo>
                    <a:pt x="842388" y="251010"/>
                  </a:moveTo>
                  <a:lnTo>
                    <a:pt x="732483" y="251010"/>
                  </a:lnTo>
                  <a:lnTo>
                    <a:pt x="772234" y="242949"/>
                  </a:lnTo>
                  <a:lnTo>
                    <a:pt x="803106" y="220860"/>
                  </a:lnTo>
                  <a:lnTo>
                    <a:pt x="823098" y="187883"/>
                  </a:lnTo>
                  <a:lnTo>
                    <a:pt x="830205" y="147146"/>
                  </a:lnTo>
                  <a:lnTo>
                    <a:pt x="823161" y="106573"/>
                  </a:lnTo>
                  <a:lnTo>
                    <a:pt x="803273" y="73900"/>
                  </a:lnTo>
                  <a:lnTo>
                    <a:pt x="772421" y="52114"/>
                  </a:lnTo>
                  <a:lnTo>
                    <a:pt x="732483" y="44192"/>
                  </a:lnTo>
                  <a:lnTo>
                    <a:pt x="842908" y="44192"/>
                  </a:lnTo>
                  <a:lnTo>
                    <a:pt x="856829" y="57406"/>
                  </a:lnTo>
                  <a:lnTo>
                    <a:pt x="877791" y="98118"/>
                  </a:lnTo>
                  <a:lnTo>
                    <a:pt x="885165" y="146859"/>
                  </a:lnTo>
                  <a:lnTo>
                    <a:pt x="885208" y="147146"/>
                  </a:lnTo>
                  <a:lnTo>
                    <a:pt x="877680" y="196365"/>
                  </a:lnTo>
                  <a:lnTo>
                    <a:pt x="856502" y="237472"/>
                  </a:lnTo>
                  <a:lnTo>
                    <a:pt x="842388" y="251010"/>
                  </a:lnTo>
                  <a:close/>
                </a:path>
                <a:path w="2860040" h="295909">
                  <a:moveTo>
                    <a:pt x="378346" y="295909"/>
                  </a:moveTo>
                  <a:lnTo>
                    <a:pt x="328993" y="288873"/>
                  </a:lnTo>
                  <a:lnTo>
                    <a:pt x="287142" y="268851"/>
                  </a:lnTo>
                  <a:lnTo>
                    <a:pt x="254784" y="237472"/>
                  </a:lnTo>
                  <a:lnTo>
                    <a:pt x="233909" y="196365"/>
                  </a:lnTo>
                  <a:lnTo>
                    <a:pt x="226507" y="147146"/>
                  </a:lnTo>
                  <a:lnTo>
                    <a:pt x="226464" y="146858"/>
                  </a:lnTo>
                  <a:lnTo>
                    <a:pt x="233709" y="97168"/>
                  </a:lnTo>
                  <a:lnTo>
                    <a:pt x="254362" y="56337"/>
                  </a:lnTo>
                  <a:lnTo>
                    <a:pt x="286554" y="25785"/>
                  </a:lnTo>
                  <a:lnTo>
                    <a:pt x="328460" y="6633"/>
                  </a:lnTo>
                  <a:lnTo>
                    <a:pt x="378257" y="0"/>
                  </a:lnTo>
                  <a:lnTo>
                    <a:pt x="428183" y="6870"/>
                  </a:lnTo>
                  <a:lnTo>
                    <a:pt x="470398" y="26498"/>
                  </a:lnTo>
                  <a:lnTo>
                    <a:pt x="489038" y="44192"/>
                  </a:lnTo>
                  <a:lnTo>
                    <a:pt x="378613" y="44192"/>
                  </a:lnTo>
                  <a:lnTo>
                    <a:pt x="338744" y="52114"/>
                  </a:lnTo>
                  <a:lnTo>
                    <a:pt x="308045" y="73900"/>
                  </a:lnTo>
                  <a:lnTo>
                    <a:pt x="288311" y="106573"/>
                  </a:lnTo>
                  <a:lnTo>
                    <a:pt x="281385" y="146858"/>
                  </a:lnTo>
                  <a:lnTo>
                    <a:pt x="281336" y="147146"/>
                  </a:lnTo>
                  <a:lnTo>
                    <a:pt x="288373" y="188741"/>
                  </a:lnTo>
                  <a:lnTo>
                    <a:pt x="308212" y="221622"/>
                  </a:lnTo>
                  <a:lnTo>
                    <a:pt x="338932" y="243235"/>
                  </a:lnTo>
                  <a:lnTo>
                    <a:pt x="378613" y="251010"/>
                  </a:lnTo>
                  <a:lnTo>
                    <a:pt x="488548" y="251010"/>
                  </a:lnTo>
                  <a:lnTo>
                    <a:pt x="469956" y="268851"/>
                  </a:lnTo>
                  <a:lnTo>
                    <a:pt x="427818" y="288873"/>
                  </a:lnTo>
                  <a:lnTo>
                    <a:pt x="378346" y="295909"/>
                  </a:lnTo>
                  <a:close/>
                </a:path>
                <a:path w="2860040" h="295909">
                  <a:moveTo>
                    <a:pt x="488548" y="251010"/>
                  </a:moveTo>
                  <a:lnTo>
                    <a:pt x="378613" y="251010"/>
                  </a:lnTo>
                  <a:lnTo>
                    <a:pt x="418363" y="242949"/>
                  </a:lnTo>
                  <a:lnTo>
                    <a:pt x="449235" y="220860"/>
                  </a:lnTo>
                  <a:lnTo>
                    <a:pt x="469227" y="187883"/>
                  </a:lnTo>
                  <a:lnTo>
                    <a:pt x="476334" y="147146"/>
                  </a:lnTo>
                  <a:lnTo>
                    <a:pt x="469290" y="106573"/>
                  </a:lnTo>
                  <a:lnTo>
                    <a:pt x="449402" y="73900"/>
                  </a:lnTo>
                  <a:lnTo>
                    <a:pt x="418551" y="52114"/>
                  </a:lnTo>
                  <a:lnTo>
                    <a:pt x="378613" y="44192"/>
                  </a:lnTo>
                  <a:lnTo>
                    <a:pt x="489038" y="44192"/>
                  </a:lnTo>
                  <a:lnTo>
                    <a:pt x="502959" y="57406"/>
                  </a:lnTo>
                  <a:lnTo>
                    <a:pt x="523920" y="98118"/>
                  </a:lnTo>
                  <a:lnTo>
                    <a:pt x="531294" y="146858"/>
                  </a:lnTo>
                  <a:lnTo>
                    <a:pt x="531337" y="147146"/>
                  </a:lnTo>
                  <a:lnTo>
                    <a:pt x="523818" y="196365"/>
                  </a:lnTo>
                  <a:lnTo>
                    <a:pt x="502657" y="237472"/>
                  </a:lnTo>
                  <a:lnTo>
                    <a:pt x="488548" y="251010"/>
                  </a:lnTo>
                  <a:close/>
                </a:path>
                <a:path w="2860040" h="295909">
                  <a:moveTo>
                    <a:pt x="50463" y="288750"/>
                  </a:moveTo>
                  <a:lnTo>
                    <a:pt x="0" y="288750"/>
                  </a:lnTo>
                  <a:lnTo>
                    <a:pt x="0" y="7159"/>
                  </a:lnTo>
                  <a:lnTo>
                    <a:pt x="182987" y="7159"/>
                  </a:lnTo>
                  <a:lnTo>
                    <a:pt x="182987" y="50909"/>
                  </a:lnTo>
                  <a:lnTo>
                    <a:pt x="50463" y="50909"/>
                  </a:lnTo>
                  <a:lnTo>
                    <a:pt x="50463" y="128068"/>
                  </a:lnTo>
                  <a:lnTo>
                    <a:pt x="175422" y="128068"/>
                  </a:lnTo>
                  <a:lnTo>
                    <a:pt x="175422" y="170227"/>
                  </a:lnTo>
                  <a:lnTo>
                    <a:pt x="50463" y="170227"/>
                  </a:lnTo>
                  <a:lnTo>
                    <a:pt x="50463" y="288750"/>
                  </a:lnTo>
                  <a:close/>
                </a:path>
              </a:pathLst>
            </a:custGeom>
            <a:solidFill>
              <a:srgbClr val="FFFFFF"/>
            </a:solidFill>
          </p:spPr>
          <p:txBody>
            <a:bodyPr wrap="square" lIns="0" tIns="0" rIns="0" bIns="0" rtlCol="0"/>
            <a:lstStyle/>
            <a:p>
              <a:endParaRPr/>
            </a:p>
          </p:txBody>
        </p:sp>
        <p:pic>
          <p:nvPicPr>
            <p:cNvPr id="11" name="object 11"/>
            <p:cNvPicPr/>
            <p:nvPr/>
          </p:nvPicPr>
          <p:blipFill>
            <a:blip r:embed="rId2" cstate="print"/>
            <a:stretch>
              <a:fillRect/>
            </a:stretch>
          </p:blipFill>
          <p:spPr>
            <a:xfrm>
              <a:off x="4669639" y="1342633"/>
              <a:ext cx="2846717" cy="177475"/>
            </a:xfrm>
            <a:prstGeom prst="rect">
              <a:avLst/>
            </a:prstGeom>
          </p:spPr>
        </p:pic>
        <p:pic>
          <p:nvPicPr>
            <p:cNvPr id="12" name="object 12"/>
            <p:cNvPicPr/>
            <p:nvPr/>
          </p:nvPicPr>
          <p:blipFill>
            <a:blip r:embed="rId3" cstate="print"/>
            <a:stretch>
              <a:fillRect/>
            </a:stretch>
          </p:blipFill>
          <p:spPr>
            <a:xfrm>
              <a:off x="4612410" y="1657545"/>
              <a:ext cx="2903857" cy="238106"/>
            </a:xfrm>
            <a:prstGeom prst="rect">
              <a:avLst/>
            </a:prstGeom>
          </p:spPr>
        </p:pic>
      </p:grpSp>
      <p:sp>
        <p:nvSpPr>
          <p:cNvPr id="13" name="object 13"/>
          <p:cNvSpPr txBox="1"/>
          <p:nvPr/>
        </p:nvSpPr>
        <p:spPr>
          <a:xfrm>
            <a:off x="2438400" y="4991021"/>
            <a:ext cx="7003415" cy="722634"/>
          </a:xfrm>
          <a:prstGeom prst="rect">
            <a:avLst/>
          </a:prstGeom>
        </p:spPr>
        <p:txBody>
          <a:bodyPr vert="horz" wrap="square" lIns="0" tIns="73025" rIns="0" bIns="0" rtlCol="0" anchor="t">
            <a:spAutoFit/>
          </a:bodyPr>
          <a:lstStyle/>
          <a:p>
            <a:pPr algn="ctr">
              <a:spcBef>
                <a:spcPts val="575"/>
              </a:spcBef>
            </a:pPr>
            <a:r>
              <a:rPr lang="en-US" sz="2700" b="1" dirty="0">
                <a:solidFill>
                  <a:srgbClr val="AAE2EB"/>
                </a:solidFill>
                <a:latin typeface="Arial"/>
                <a:cs typeface="Arial"/>
              </a:rPr>
              <a:t>Claudia Ringler and Muzna Alvi</a:t>
            </a:r>
            <a:endParaRPr sz="2700" dirty="0">
              <a:latin typeface="Arial"/>
              <a:cs typeface="Arial"/>
            </a:endParaRPr>
          </a:p>
          <a:p>
            <a:pPr algn="ctr">
              <a:lnSpc>
                <a:spcPct val="100000"/>
              </a:lnSpc>
              <a:spcBef>
                <a:spcPts val="245"/>
              </a:spcBef>
            </a:pPr>
            <a:r>
              <a:rPr lang="en-US" sz="1350" dirty="0">
                <a:solidFill>
                  <a:srgbClr val="FFFFFF"/>
                </a:solidFill>
                <a:latin typeface="Arial"/>
                <a:cs typeface="Arial"/>
              </a:rPr>
              <a:t>Natural Resources &amp; Resilience Unit</a:t>
            </a:r>
            <a:endParaRPr sz="1350">
              <a:latin typeface="Arial"/>
              <a:cs typeface="Arial"/>
            </a:endParaRPr>
          </a:p>
        </p:txBody>
      </p:sp>
      <p:sp>
        <p:nvSpPr>
          <p:cNvPr id="14" name="object 14"/>
          <p:cNvSpPr txBox="1"/>
          <p:nvPr/>
        </p:nvSpPr>
        <p:spPr>
          <a:xfrm>
            <a:off x="1367123" y="2549905"/>
            <a:ext cx="9452610" cy="1474121"/>
          </a:xfrm>
          <a:prstGeom prst="rect">
            <a:avLst/>
          </a:prstGeom>
        </p:spPr>
        <p:txBody>
          <a:bodyPr vert="horz" wrap="square" lIns="0" tIns="12065" rIns="0" bIns="0" rtlCol="0">
            <a:spAutoFit/>
          </a:bodyPr>
          <a:lstStyle/>
          <a:p>
            <a:pPr marL="1270" algn="ctr">
              <a:lnSpc>
                <a:spcPts val="5710"/>
              </a:lnSpc>
              <a:spcBef>
                <a:spcPts val="95"/>
              </a:spcBef>
            </a:pPr>
            <a:r>
              <a:rPr lang="en-US" sz="4900" b="1">
                <a:solidFill>
                  <a:srgbClr val="FFFFFF"/>
                </a:solidFill>
                <a:latin typeface="Arial"/>
                <a:cs typeface="Arial"/>
              </a:rPr>
              <a:t>Environment and Climate Change</a:t>
            </a:r>
            <a:endParaRPr lang="en-US" sz="4900">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51839" rIns="0" bIns="0" rtlCol="0">
            <a:spAutoFit/>
          </a:bodyPr>
          <a:lstStyle/>
          <a:p>
            <a:pPr marL="281305">
              <a:lnSpc>
                <a:spcPct val="100000"/>
              </a:lnSpc>
              <a:spcBef>
                <a:spcPts val="105"/>
              </a:spcBef>
            </a:pPr>
            <a:r>
              <a:rPr sz="3200"/>
              <a:t>Externalities</a:t>
            </a:r>
            <a:r>
              <a:rPr sz="3200" spc="-80"/>
              <a:t> </a:t>
            </a:r>
            <a:r>
              <a:rPr sz="3200"/>
              <a:t>and</a:t>
            </a:r>
            <a:r>
              <a:rPr sz="3200" spc="-50"/>
              <a:t> </a:t>
            </a:r>
            <a:r>
              <a:rPr sz="3200"/>
              <a:t>sustainability</a:t>
            </a:r>
            <a:r>
              <a:rPr sz="3200" spc="-85"/>
              <a:t> </a:t>
            </a:r>
            <a:r>
              <a:rPr sz="3200"/>
              <a:t>of</a:t>
            </a:r>
            <a:r>
              <a:rPr sz="3200" spc="-50"/>
              <a:t> </a:t>
            </a:r>
            <a:r>
              <a:rPr sz="3200"/>
              <a:t>food</a:t>
            </a:r>
            <a:r>
              <a:rPr sz="3200" spc="-65"/>
              <a:t> </a:t>
            </a:r>
            <a:r>
              <a:rPr sz="3200" spc="-10"/>
              <a:t>production</a:t>
            </a:r>
            <a:endParaRPr sz="3200"/>
          </a:p>
        </p:txBody>
      </p:sp>
      <p:sp>
        <p:nvSpPr>
          <p:cNvPr id="3" name="object 3"/>
          <p:cNvSpPr txBox="1"/>
          <p:nvPr/>
        </p:nvSpPr>
        <p:spPr>
          <a:xfrm>
            <a:off x="591574" y="1733932"/>
            <a:ext cx="4952365" cy="4028026"/>
          </a:xfrm>
          <a:prstGeom prst="rect">
            <a:avLst/>
          </a:prstGeom>
        </p:spPr>
        <p:txBody>
          <a:bodyPr vert="horz" wrap="square" lIns="0" tIns="179070" rIns="0" bIns="0" rtlCol="0">
            <a:spAutoFit/>
          </a:bodyPr>
          <a:lstStyle/>
          <a:p>
            <a:pPr marL="12700">
              <a:lnSpc>
                <a:spcPct val="100000"/>
              </a:lnSpc>
              <a:spcBef>
                <a:spcPts val="1410"/>
              </a:spcBef>
            </a:pPr>
            <a:r>
              <a:rPr sz="2400">
                <a:latin typeface="Arial"/>
                <a:cs typeface="Arial"/>
              </a:rPr>
              <a:t>Agriculture</a:t>
            </a:r>
            <a:r>
              <a:rPr sz="2400" spc="-50">
                <a:latin typeface="Arial"/>
                <a:cs typeface="Arial"/>
              </a:rPr>
              <a:t> </a:t>
            </a:r>
            <a:r>
              <a:rPr sz="2400">
                <a:latin typeface="Arial"/>
                <a:cs typeface="Arial"/>
              </a:rPr>
              <a:t>and</a:t>
            </a:r>
            <a:r>
              <a:rPr sz="2400" spc="-50">
                <a:latin typeface="Arial"/>
                <a:cs typeface="Arial"/>
              </a:rPr>
              <a:t> </a:t>
            </a:r>
            <a:r>
              <a:rPr sz="2400">
                <a:latin typeface="Arial"/>
                <a:cs typeface="Arial"/>
              </a:rPr>
              <a:t>the</a:t>
            </a:r>
            <a:r>
              <a:rPr sz="2400" spc="-70">
                <a:latin typeface="Arial"/>
                <a:cs typeface="Arial"/>
              </a:rPr>
              <a:t> </a:t>
            </a:r>
            <a:r>
              <a:rPr sz="2400">
                <a:latin typeface="Arial"/>
                <a:cs typeface="Arial"/>
              </a:rPr>
              <a:t>food</a:t>
            </a:r>
            <a:r>
              <a:rPr sz="2400" spc="-60">
                <a:latin typeface="Arial"/>
                <a:cs typeface="Arial"/>
              </a:rPr>
              <a:t> </a:t>
            </a:r>
            <a:r>
              <a:rPr sz="2400" spc="-10">
                <a:latin typeface="Arial"/>
                <a:cs typeface="Arial"/>
              </a:rPr>
              <a:t>system</a:t>
            </a:r>
            <a:endParaRPr sz="2400">
              <a:latin typeface="Arial"/>
              <a:cs typeface="Arial"/>
            </a:endParaRPr>
          </a:p>
          <a:p>
            <a:pPr marL="240665" indent="-227965">
              <a:lnSpc>
                <a:spcPct val="100000"/>
              </a:lnSpc>
              <a:spcBef>
                <a:spcPts val="1195"/>
              </a:spcBef>
              <a:buClr>
                <a:srgbClr val="1C3C74"/>
              </a:buClr>
              <a:buFont typeface="Wingdings"/>
              <a:buChar char=""/>
              <a:tabLst>
                <a:tab pos="240665" algn="l"/>
              </a:tabLst>
            </a:pPr>
            <a:r>
              <a:rPr sz="2200">
                <a:latin typeface="Arial"/>
                <a:cs typeface="Arial"/>
              </a:rPr>
              <a:t>consume</a:t>
            </a:r>
            <a:r>
              <a:rPr sz="2200" spc="-45">
                <a:latin typeface="Arial"/>
                <a:cs typeface="Arial"/>
              </a:rPr>
              <a:t> </a:t>
            </a:r>
            <a:r>
              <a:rPr sz="2200" b="1">
                <a:solidFill>
                  <a:srgbClr val="E76324"/>
                </a:solidFill>
                <a:latin typeface="Arial"/>
                <a:cs typeface="Arial"/>
              </a:rPr>
              <a:t>&gt;30%</a:t>
            </a:r>
            <a:r>
              <a:rPr sz="2200" b="1" spc="-50">
                <a:solidFill>
                  <a:srgbClr val="E76324"/>
                </a:solidFill>
                <a:latin typeface="Arial"/>
                <a:cs typeface="Arial"/>
              </a:rPr>
              <a:t> </a:t>
            </a:r>
            <a:r>
              <a:rPr sz="2200">
                <a:latin typeface="Arial"/>
                <a:cs typeface="Arial"/>
              </a:rPr>
              <a:t>of</a:t>
            </a:r>
            <a:r>
              <a:rPr sz="2200" spc="-50">
                <a:latin typeface="Arial"/>
                <a:cs typeface="Arial"/>
              </a:rPr>
              <a:t> </a:t>
            </a:r>
            <a:r>
              <a:rPr sz="2200" spc="-10">
                <a:latin typeface="Arial"/>
                <a:cs typeface="Arial"/>
              </a:rPr>
              <a:t>energy</a:t>
            </a:r>
            <a:endParaRPr sz="2200">
              <a:latin typeface="Arial"/>
              <a:cs typeface="Arial"/>
            </a:endParaRPr>
          </a:p>
          <a:p>
            <a:pPr marL="240665" indent="-227965">
              <a:lnSpc>
                <a:spcPct val="100000"/>
              </a:lnSpc>
              <a:spcBef>
                <a:spcPts val="1200"/>
              </a:spcBef>
              <a:buClr>
                <a:srgbClr val="1C3C74"/>
              </a:buClr>
              <a:buFont typeface="Wingdings"/>
              <a:buChar char=""/>
              <a:tabLst>
                <a:tab pos="240665" algn="l"/>
              </a:tabLst>
            </a:pPr>
            <a:r>
              <a:rPr sz="2200">
                <a:latin typeface="Arial"/>
                <a:cs typeface="Arial"/>
              </a:rPr>
              <a:t>produce</a:t>
            </a:r>
            <a:r>
              <a:rPr sz="2200" spc="-40">
                <a:latin typeface="Arial"/>
                <a:cs typeface="Arial"/>
              </a:rPr>
              <a:t> </a:t>
            </a:r>
            <a:r>
              <a:rPr lang="en-US" sz="2200" b="1" spc="-40">
                <a:solidFill>
                  <a:srgbClr val="E76324"/>
                </a:solidFill>
                <a:latin typeface="Arial"/>
                <a:cs typeface="Arial"/>
              </a:rPr>
              <a:t>~</a:t>
            </a:r>
            <a:r>
              <a:rPr lang="en-US" sz="2200" b="1">
                <a:solidFill>
                  <a:srgbClr val="E76324"/>
                </a:solidFill>
                <a:latin typeface="Arial"/>
                <a:cs typeface="Arial"/>
              </a:rPr>
              <a:t>3</a:t>
            </a:r>
            <a:r>
              <a:rPr sz="2200" b="1">
                <a:solidFill>
                  <a:srgbClr val="E76324"/>
                </a:solidFill>
                <a:latin typeface="Arial"/>
                <a:cs typeface="Arial"/>
              </a:rPr>
              <a:t>0%</a:t>
            </a:r>
            <a:r>
              <a:rPr sz="2200" b="1" spc="-45">
                <a:solidFill>
                  <a:srgbClr val="E76324"/>
                </a:solidFill>
                <a:latin typeface="Arial"/>
                <a:cs typeface="Arial"/>
              </a:rPr>
              <a:t> </a:t>
            </a:r>
            <a:r>
              <a:rPr sz="2200">
                <a:latin typeface="Arial"/>
                <a:cs typeface="Arial"/>
              </a:rPr>
              <a:t>of</a:t>
            </a:r>
            <a:r>
              <a:rPr sz="2200" spc="-55">
                <a:latin typeface="Arial"/>
                <a:cs typeface="Arial"/>
              </a:rPr>
              <a:t> </a:t>
            </a:r>
            <a:r>
              <a:rPr sz="2200">
                <a:latin typeface="Arial"/>
                <a:cs typeface="Arial"/>
              </a:rPr>
              <a:t>GHG</a:t>
            </a:r>
            <a:r>
              <a:rPr sz="2200" spc="-30">
                <a:latin typeface="Arial"/>
                <a:cs typeface="Arial"/>
              </a:rPr>
              <a:t> </a:t>
            </a:r>
            <a:r>
              <a:rPr sz="2200" spc="-10">
                <a:latin typeface="Arial"/>
                <a:cs typeface="Arial"/>
              </a:rPr>
              <a:t>emissions</a:t>
            </a:r>
            <a:endParaRPr sz="2200">
              <a:latin typeface="Arial"/>
              <a:cs typeface="Arial"/>
            </a:endParaRPr>
          </a:p>
          <a:p>
            <a:pPr marL="240665" indent="-227965">
              <a:lnSpc>
                <a:spcPct val="100000"/>
              </a:lnSpc>
              <a:spcBef>
                <a:spcPts val="1200"/>
              </a:spcBef>
              <a:buClr>
                <a:srgbClr val="1C3C74"/>
              </a:buClr>
              <a:buFont typeface="Wingdings"/>
              <a:buChar char=""/>
              <a:tabLst>
                <a:tab pos="240665" algn="l"/>
              </a:tabLst>
            </a:pPr>
            <a:r>
              <a:rPr sz="2200">
                <a:latin typeface="Arial"/>
                <a:cs typeface="Arial"/>
              </a:rPr>
              <a:t>use</a:t>
            </a:r>
            <a:r>
              <a:rPr sz="2200" spc="-55">
                <a:latin typeface="Arial"/>
                <a:cs typeface="Arial"/>
              </a:rPr>
              <a:t> </a:t>
            </a:r>
            <a:r>
              <a:rPr sz="2200" b="1">
                <a:solidFill>
                  <a:srgbClr val="E76324"/>
                </a:solidFill>
                <a:latin typeface="Arial"/>
                <a:cs typeface="Arial"/>
              </a:rPr>
              <a:t>&gt;70%</a:t>
            </a:r>
            <a:r>
              <a:rPr sz="2200" b="1" spc="-45">
                <a:solidFill>
                  <a:srgbClr val="E76324"/>
                </a:solidFill>
                <a:latin typeface="Arial"/>
                <a:cs typeface="Arial"/>
              </a:rPr>
              <a:t> </a:t>
            </a:r>
            <a:r>
              <a:rPr sz="2200">
                <a:latin typeface="Arial"/>
                <a:cs typeface="Arial"/>
              </a:rPr>
              <a:t>of</a:t>
            </a:r>
            <a:r>
              <a:rPr sz="2200" spc="-55">
                <a:latin typeface="Arial"/>
                <a:cs typeface="Arial"/>
              </a:rPr>
              <a:t> </a:t>
            </a:r>
            <a:r>
              <a:rPr lang="en-US" sz="2200" spc="-55">
                <a:latin typeface="Arial"/>
                <a:cs typeface="Arial"/>
              </a:rPr>
              <a:t>withdrawn </a:t>
            </a:r>
            <a:r>
              <a:rPr sz="2200">
                <a:latin typeface="Arial"/>
                <a:cs typeface="Arial"/>
              </a:rPr>
              <a:t>freshwater</a:t>
            </a:r>
            <a:r>
              <a:rPr sz="2200" spc="-40">
                <a:latin typeface="Arial"/>
                <a:cs typeface="Arial"/>
              </a:rPr>
              <a:t> </a:t>
            </a:r>
            <a:r>
              <a:rPr sz="2200" spc="-10">
                <a:latin typeface="Arial"/>
                <a:cs typeface="Arial"/>
              </a:rPr>
              <a:t>resources</a:t>
            </a:r>
            <a:endParaRPr sz="2200">
              <a:latin typeface="Arial"/>
              <a:cs typeface="Arial"/>
            </a:endParaRPr>
          </a:p>
          <a:p>
            <a:pPr marL="240665" indent="-227965">
              <a:lnSpc>
                <a:spcPct val="100000"/>
              </a:lnSpc>
              <a:spcBef>
                <a:spcPts val="1200"/>
              </a:spcBef>
              <a:buClr>
                <a:srgbClr val="1C3C74"/>
              </a:buClr>
              <a:buFont typeface="Wingdings"/>
              <a:buChar char=""/>
              <a:tabLst>
                <a:tab pos="240665" algn="l"/>
              </a:tabLst>
            </a:pPr>
            <a:r>
              <a:rPr sz="2200">
                <a:latin typeface="Arial"/>
                <a:cs typeface="Arial"/>
              </a:rPr>
              <a:t>ma</a:t>
            </a:r>
            <a:r>
              <a:rPr lang="en-US" sz="2200">
                <a:latin typeface="Arial"/>
                <a:cs typeface="Arial"/>
              </a:rPr>
              <a:t>in</a:t>
            </a:r>
            <a:r>
              <a:rPr sz="2200" spc="-70">
                <a:latin typeface="Arial"/>
                <a:cs typeface="Arial"/>
              </a:rPr>
              <a:t> </a:t>
            </a:r>
            <a:r>
              <a:rPr sz="2200">
                <a:latin typeface="Arial"/>
                <a:cs typeface="Arial"/>
              </a:rPr>
              <a:t>contributor</a:t>
            </a:r>
            <a:r>
              <a:rPr sz="2200" spc="-65">
                <a:latin typeface="Arial"/>
                <a:cs typeface="Arial"/>
              </a:rPr>
              <a:t> </a:t>
            </a:r>
            <a:r>
              <a:rPr sz="2200">
                <a:latin typeface="Arial"/>
                <a:cs typeface="Arial"/>
              </a:rPr>
              <a:t>to</a:t>
            </a:r>
            <a:r>
              <a:rPr sz="2200" spc="-70">
                <a:latin typeface="Arial"/>
                <a:cs typeface="Arial"/>
              </a:rPr>
              <a:t> </a:t>
            </a:r>
            <a:r>
              <a:rPr sz="2200" b="1">
                <a:solidFill>
                  <a:srgbClr val="E76324"/>
                </a:solidFill>
                <a:latin typeface="Arial"/>
                <a:cs typeface="Arial"/>
              </a:rPr>
              <a:t>biodiversity</a:t>
            </a:r>
            <a:r>
              <a:rPr sz="2200" b="1" spc="-45">
                <a:solidFill>
                  <a:srgbClr val="E76324"/>
                </a:solidFill>
                <a:latin typeface="Arial"/>
                <a:cs typeface="Arial"/>
              </a:rPr>
              <a:t> </a:t>
            </a:r>
            <a:r>
              <a:rPr sz="2200" b="1" spc="-20">
                <a:solidFill>
                  <a:srgbClr val="E76324"/>
                </a:solidFill>
                <a:latin typeface="Arial"/>
                <a:cs typeface="Arial"/>
              </a:rPr>
              <a:t>loss</a:t>
            </a:r>
            <a:endParaRPr sz="2200">
              <a:latin typeface="Arial"/>
              <a:cs typeface="Arial"/>
            </a:endParaRPr>
          </a:p>
          <a:p>
            <a:pPr marL="240665" marR="177165" indent="-228600">
              <a:lnSpc>
                <a:spcPct val="100000"/>
              </a:lnSpc>
              <a:spcBef>
                <a:spcPts val="1200"/>
              </a:spcBef>
              <a:buClr>
                <a:srgbClr val="1C3C74"/>
              </a:buClr>
              <a:buFont typeface="Wingdings"/>
              <a:buChar char=""/>
              <a:tabLst>
                <a:tab pos="240665" algn="l"/>
              </a:tabLst>
            </a:pPr>
            <a:r>
              <a:rPr sz="2200" b="1">
                <a:solidFill>
                  <a:srgbClr val="E76324"/>
                </a:solidFill>
                <a:latin typeface="Arial"/>
                <a:cs typeface="Arial"/>
              </a:rPr>
              <a:t>environmental</a:t>
            </a:r>
            <a:r>
              <a:rPr sz="2200" b="1" spc="-65">
                <a:solidFill>
                  <a:srgbClr val="E76324"/>
                </a:solidFill>
                <a:latin typeface="Arial"/>
                <a:cs typeface="Arial"/>
              </a:rPr>
              <a:t> </a:t>
            </a:r>
            <a:r>
              <a:rPr sz="2200" b="1">
                <a:solidFill>
                  <a:srgbClr val="E76324"/>
                </a:solidFill>
                <a:latin typeface="Arial"/>
                <a:cs typeface="Arial"/>
              </a:rPr>
              <a:t>and</a:t>
            </a:r>
            <a:r>
              <a:rPr sz="2200" b="1" spc="-70">
                <a:solidFill>
                  <a:srgbClr val="E76324"/>
                </a:solidFill>
                <a:latin typeface="Arial"/>
                <a:cs typeface="Arial"/>
              </a:rPr>
              <a:t> </a:t>
            </a:r>
            <a:r>
              <a:rPr sz="2200" b="1">
                <a:solidFill>
                  <a:srgbClr val="E76324"/>
                </a:solidFill>
                <a:latin typeface="Arial"/>
                <a:cs typeface="Arial"/>
              </a:rPr>
              <a:t>health</a:t>
            </a:r>
            <a:r>
              <a:rPr sz="2200" b="1" spc="-60">
                <a:solidFill>
                  <a:srgbClr val="E76324"/>
                </a:solidFill>
                <a:latin typeface="Arial"/>
                <a:cs typeface="Arial"/>
              </a:rPr>
              <a:t> </a:t>
            </a:r>
            <a:r>
              <a:rPr sz="2200" b="1" spc="-10">
                <a:solidFill>
                  <a:srgbClr val="E76324"/>
                </a:solidFill>
                <a:latin typeface="Arial"/>
                <a:cs typeface="Arial"/>
              </a:rPr>
              <a:t>hazards </a:t>
            </a:r>
            <a:r>
              <a:rPr sz="2200">
                <a:latin typeface="Arial"/>
                <a:cs typeface="Arial"/>
              </a:rPr>
              <a:t>due</a:t>
            </a:r>
            <a:r>
              <a:rPr sz="2200" spc="-50">
                <a:latin typeface="Arial"/>
                <a:cs typeface="Arial"/>
              </a:rPr>
              <a:t> </a:t>
            </a:r>
            <a:r>
              <a:rPr sz="2200">
                <a:latin typeface="Arial"/>
                <a:cs typeface="Arial"/>
              </a:rPr>
              <a:t>to</a:t>
            </a:r>
            <a:r>
              <a:rPr sz="2200" spc="-45">
                <a:latin typeface="Arial"/>
                <a:cs typeface="Arial"/>
              </a:rPr>
              <a:t> </a:t>
            </a:r>
            <a:r>
              <a:rPr lang="en-US" sz="2200" spc="-45">
                <a:latin typeface="Arial"/>
                <a:cs typeface="Arial"/>
              </a:rPr>
              <a:t>pesticide </a:t>
            </a:r>
            <a:r>
              <a:rPr sz="2200">
                <a:latin typeface="Arial"/>
                <a:cs typeface="Arial"/>
              </a:rPr>
              <a:t>and</a:t>
            </a:r>
            <a:r>
              <a:rPr sz="2200" spc="-45">
                <a:latin typeface="Arial"/>
                <a:cs typeface="Arial"/>
              </a:rPr>
              <a:t> </a:t>
            </a:r>
            <a:r>
              <a:rPr sz="2200" spc="-10">
                <a:latin typeface="Arial"/>
                <a:cs typeface="Arial"/>
              </a:rPr>
              <a:t>excess </a:t>
            </a:r>
            <a:r>
              <a:rPr lang="en-US" sz="2200" spc="-10">
                <a:latin typeface="Arial"/>
                <a:cs typeface="Arial"/>
              </a:rPr>
              <a:t>chemical </a:t>
            </a:r>
            <a:r>
              <a:rPr sz="2200" spc="-10">
                <a:latin typeface="Arial"/>
                <a:cs typeface="Arial"/>
              </a:rPr>
              <a:t>fertilizer</a:t>
            </a:r>
            <a:r>
              <a:rPr lang="en-US" sz="2200" spc="-10">
                <a:latin typeface="Arial"/>
                <a:cs typeface="Arial"/>
              </a:rPr>
              <a:t> applications</a:t>
            </a:r>
            <a:endParaRPr sz="2200">
              <a:latin typeface="Arial"/>
              <a:cs typeface="Arial"/>
            </a:endParaRPr>
          </a:p>
        </p:txBody>
      </p:sp>
      <p:pic>
        <p:nvPicPr>
          <p:cNvPr id="4" name="object 4"/>
          <p:cNvPicPr/>
          <p:nvPr/>
        </p:nvPicPr>
        <p:blipFill>
          <a:blip r:embed="rId3" cstate="print"/>
          <a:stretch>
            <a:fillRect/>
          </a:stretch>
        </p:blipFill>
        <p:spPr>
          <a:xfrm>
            <a:off x="5983163" y="1617573"/>
            <a:ext cx="5683577" cy="4647492"/>
          </a:xfrm>
          <a:prstGeom prst="rect">
            <a:avLst/>
          </a:prstGeom>
        </p:spPr>
      </p:pic>
      <p:sp>
        <p:nvSpPr>
          <p:cNvPr id="6" name="TextBox 5">
            <a:extLst>
              <a:ext uri="{FF2B5EF4-FFF2-40B4-BE49-F238E27FC236}">
                <a16:creationId xmlns:a16="http://schemas.microsoft.com/office/drawing/2014/main" id="{7B039BD7-B64D-BFE1-CCDD-3794AF0E961D}"/>
              </a:ext>
            </a:extLst>
          </p:cNvPr>
          <p:cNvSpPr txBox="1"/>
          <p:nvPr/>
        </p:nvSpPr>
        <p:spPr>
          <a:xfrm>
            <a:off x="104383" y="6211548"/>
            <a:ext cx="6148386" cy="369332"/>
          </a:xfrm>
          <a:prstGeom prst="rect">
            <a:avLst/>
          </a:prstGeom>
          <a:noFill/>
        </p:spPr>
        <p:txBody>
          <a:bodyPr wrap="square" lIns="91440" tIns="45720" rIns="91440" bIns="45720" anchor="t">
            <a:spAutoFit/>
          </a:bodyPr>
          <a:lstStyle/>
          <a:p>
            <a:r>
              <a:rPr lang="en-US" dirty="0">
                <a:solidFill>
                  <a:srgbClr val="000000"/>
                </a:solidFill>
                <a:latin typeface="+mj-lt"/>
              </a:rPr>
              <a:t> GFPR 2025, Chapter 5</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0B9A8-D3CA-82A0-5099-72F643498B60}"/>
              </a:ext>
            </a:extLst>
          </p:cNvPr>
          <p:cNvSpPr>
            <a:spLocks noGrp="1"/>
          </p:cNvSpPr>
          <p:nvPr>
            <p:ph type="title"/>
          </p:nvPr>
        </p:nvSpPr>
        <p:spPr>
          <a:xfrm>
            <a:off x="461374" y="416944"/>
            <a:ext cx="10921181" cy="1292662"/>
          </a:xfrm>
        </p:spPr>
        <p:txBody>
          <a:bodyPr wrap="square" lIns="0" tIns="0" rIns="0" bIns="0" anchor="t">
            <a:spAutoFit/>
          </a:bodyPr>
          <a:lstStyle/>
          <a:p>
            <a:r>
              <a:rPr lang="en-US" sz="2800">
                <a:solidFill>
                  <a:srgbClr val="FF0000"/>
                </a:solidFill>
              </a:rPr>
              <a:t>Clarifying the situation and outlook</a:t>
            </a:r>
            <a:r>
              <a:rPr lang="en-US" sz="2800"/>
              <a:t>: Unequal impacts of climate shocks are concentrated in climate-agriculture-gender inequality hotspots</a:t>
            </a:r>
          </a:p>
        </p:txBody>
      </p:sp>
      <p:pic>
        <p:nvPicPr>
          <p:cNvPr id="6" name="Picture 5">
            <a:extLst>
              <a:ext uri="{FF2B5EF4-FFF2-40B4-BE49-F238E27FC236}">
                <a16:creationId xmlns:a16="http://schemas.microsoft.com/office/drawing/2014/main" id="{39D28C1C-9517-4577-D089-280A0BD6F328}"/>
              </a:ext>
            </a:extLst>
          </p:cNvPr>
          <p:cNvPicPr>
            <a:picLocks noChangeAspect="1"/>
          </p:cNvPicPr>
          <p:nvPr/>
        </p:nvPicPr>
        <p:blipFill>
          <a:blip r:embed="rId3"/>
          <a:stretch>
            <a:fillRect/>
          </a:stretch>
        </p:blipFill>
        <p:spPr>
          <a:xfrm>
            <a:off x="2041941" y="1711488"/>
            <a:ext cx="8122476" cy="4115271"/>
          </a:xfrm>
          <a:prstGeom prst="rect">
            <a:avLst/>
          </a:prstGeom>
        </p:spPr>
      </p:pic>
      <p:sp>
        <p:nvSpPr>
          <p:cNvPr id="7" name="TextBox 6">
            <a:extLst>
              <a:ext uri="{FF2B5EF4-FFF2-40B4-BE49-F238E27FC236}">
                <a16:creationId xmlns:a16="http://schemas.microsoft.com/office/drawing/2014/main" id="{23D15D3A-D35D-A7E0-016C-E761E32D0B3B}"/>
              </a:ext>
            </a:extLst>
          </p:cNvPr>
          <p:cNvSpPr txBox="1"/>
          <p:nvPr/>
        </p:nvSpPr>
        <p:spPr>
          <a:xfrm>
            <a:off x="1046922" y="5815757"/>
            <a:ext cx="10813774" cy="896471"/>
          </a:xfrm>
          <a:prstGeom prst="rect">
            <a:avLst/>
          </a:prstGeom>
        </p:spPr>
        <p:txBody>
          <a:bodyPr wrap="square" lIns="91440" tIns="45720" rIns="91440" bIns="45720" rtlCol="0" anchor="t">
            <a:noAutofit/>
          </a:bodyPr>
          <a:lstStyle/>
          <a:p>
            <a:r>
              <a:rPr lang="en-US" sz="1500" b="0" i="0" u="none" strike="noStrike" baseline="0" dirty="0">
                <a:solidFill>
                  <a:srgbClr val="000000"/>
                </a:solidFill>
                <a:latin typeface="+mj-lt"/>
              </a:rPr>
              <a:t>Darker orange countries show relatively high climate–agriculture–gender inequality hotspot index values -&gt; higher risk, while </a:t>
            </a:r>
            <a:r>
              <a:rPr lang="en-US" sz="1500" dirty="0">
                <a:solidFill>
                  <a:srgbClr val="000000"/>
                </a:solidFill>
                <a:latin typeface="+mj-lt"/>
              </a:rPr>
              <a:t>l</a:t>
            </a:r>
            <a:r>
              <a:rPr lang="en-US" sz="1500" b="0" i="0" u="none" strike="noStrike" baseline="0" dirty="0">
                <a:solidFill>
                  <a:srgbClr val="000000"/>
                </a:solidFill>
                <a:latin typeface="+mj-lt"/>
              </a:rPr>
              <a:t>ighter orange countries face lower risk. (LMICs with a white color have not been ranked due to data limitations)</a:t>
            </a:r>
          </a:p>
          <a:p>
            <a:endParaRPr lang="en-US" sz="1500" dirty="0">
              <a:solidFill>
                <a:srgbClr val="000000"/>
              </a:solidFill>
              <a:latin typeface="+mj-lt"/>
            </a:endParaRPr>
          </a:p>
          <a:p>
            <a:r>
              <a:rPr lang="en-US" sz="1500" dirty="0" err="1">
                <a:solidFill>
                  <a:srgbClr val="000000"/>
                </a:solidFill>
                <a:latin typeface="+mj-lt"/>
              </a:rPr>
              <a:t>Lecoutere</a:t>
            </a:r>
            <a:r>
              <a:rPr lang="en-US" sz="1500" dirty="0">
                <a:solidFill>
                  <a:srgbClr val="000000"/>
                </a:solidFill>
                <a:latin typeface="+mj-lt"/>
              </a:rPr>
              <a:t> et al. 2023</a:t>
            </a:r>
            <a:endParaRPr lang="en-US" sz="1500" dirty="0">
              <a:latin typeface="+mj-lt"/>
            </a:endParaRPr>
          </a:p>
        </p:txBody>
      </p:sp>
    </p:spTree>
    <p:extLst>
      <p:ext uri="{BB962C8B-B14F-4D97-AF65-F5344CB8AC3E}">
        <p14:creationId xmlns:p14="http://schemas.microsoft.com/office/powerpoint/2010/main" val="975662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3C44650-5B74-CF27-4B49-F4A34444A6B3}"/>
              </a:ext>
            </a:extLst>
          </p:cNvPr>
          <p:cNvSpPr>
            <a:spLocks noGrp="1"/>
          </p:cNvSpPr>
          <p:nvPr>
            <p:ph type="title"/>
          </p:nvPr>
        </p:nvSpPr>
        <p:spPr>
          <a:xfrm>
            <a:off x="223249" y="416944"/>
            <a:ext cx="11980898" cy="1302187"/>
          </a:xfrm>
        </p:spPr>
        <p:txBody>
          <a:bodyPr wrap="square" lIns="0" tIns="0" rIns="0" bIns="0" anchor="t">
            <a:spAutoFit/>
          </a:bodyPr>
          <a:lstStyle/>
          <a:p>
            <a:r>
              <a:rPr lang="en-US" sz="2800">
                <a:solidFill>
                  <a:srgbClr val="FF0000"/>
                </a:solidFill>
              </a:rPr>
              <a:t>Clarifying the situation and outlook</a:t>
            </a:r>
            <a:r>
              <a:rPr lang="en-US" sz="2800"/>
              <a:t>: Groundwater depletion worsens malnutrition long-term; but halting depletion without accompanying investments will also increase hunger and food insecurity</a:t>
            </a:r>
          </a:p>
        </p:txBody>
      </p:sp>
      <p:pic>
        <p:nvPicPr>
          <p:cNvPr id="2" name="Picture 1">
            <a:extLst>
              <a:ext uri="{FF2B5EF4-FFF2-40B4-BE49-F238E27FC236}">
                <a16:creationId xmlns:a16="http://schemas.microsoft.com/office/drawing/2014/main" id="{CAE29317-E3E5-555E-079D-3DD38D2CA852}"/>
              </a:ext>
            </a:extLst>
          </p:cNvPr>
          <p:cNvPicPr>
            <a:picLocks noChangeAspect="1"/>
          </p:cNvPicPr>
          <p:nvPr/>
        </p:nvPicPr>
        <p:blipFill>
          <a:blip r:embed="rId3"/>
          <a:srcRect t="9365" r="-194" b="-334"/>
          <a:stretch>
            <a:fillRect/>
          </a:stretch>
        </p:blipFill>
        <p:spPr>
          <a:xfrm>
            <a:off x="-76810" y="3432298"/>
            <a:ext cx="5995637" cy="3148582"/>
          </a:xfrm>
          <a:prstGeom prst="rect">
            <a:avLst/>
          </a:prstGeom>
        </p:spPr>
      </p:pic>
      <p:pic>
        <p:nvPicPr>
          <p:cNvPr id="3" name="Picture 2">
            <a:extLst>
              <a:ext uri="{FF2B5EF4-FFF2-40B4-BE49-F238E27FC236}">
                <a16:creationId xmlns:a16="http://schemas.microsoft.com/office/drawing/2014/main" id="{29154649-2B73-F339-0E84-76A7432C71A6}"/>
              </a:ext>
            </a:extLst>
          </p:cNvPr>
          <p:cNvPicPr>
            <a:picLocks noChangeAspect="1"/>
          </p:cNvPicPr>
          <p:nvPr/>
        </p:nvPicPr>
        <p:blipFill>
          <a:blip r:embed="rId4"/>
          <a:srcRect l="5073" b="4008"/>
          <a:stretch>
            <a:fillRect/>
          </a:stretch>
        </p:blipFill>
        <p:spPr>
          <a:xfrm>
            <a:off x="6093075" y="2296501"/>
            <a:ext cx="6017482" cy="4563663"/>
          </a:xfrm>
          <a:prstGeom prst="rect">
            <a:avLst/>
          </a:prstGeom>
        </p:spPr>
      </p:pic>
      <p:sp>
        <p:nvSpPr>
          <p:cNvPr id="5" name="TextBox 4">
            <a:extLst>
              <a:ext uri="{FF2B5EF4-FFF2-40B4-BE49-F238E27FC236}">
                <a16:creationId xmlns:a16="http://schemas.microsoft.com/office/drawing/2014/main" id="{27F85C06-3E57-E879-B2A5-25074DFDE29A}"/>
              </a:ext>
            </a:extLst>
          </p:cNvPr>
          <p:cNvSpPr txBox="1"/>
          <p:nvPr/>
        </p:nvSpPr>
        <p:spPr>
          <a:xfrm>
            <a:off x="444170" y="1718180"/>
            <a:ext cx="546881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a:t>Increase in population at risk of hunger from halting GW depletion</a:t>
            </a:r>
          </a:p>
        </p:txBody>
      </p:sp>
      <p:sp>
        <p:nvSpPr>
          <p:cNvPr id="8" name="TextBox 7">
            <a:extLst>
              <a:ext uri="{FF2B5EF4-FFF2-40B4-BE49-F238E27FC236}">
                <a16:creationId xmlns:a16="http://schemas.microsoft.com/office/drawing/2014/main" id="{6D487E0D-FC2C-23F6-5944-4AB855C7182A}"/>
              </a:ext>
            </a:extLst>
          </p:cNvPr>
          <p:cNvSpPr txBox="1"/>
          <p:nvPr/>
        </p:nvSpPr>
        <p:spPr>
          <a:xfrm>
            <a:off x="6725296" y="1718179"/>
            <a:ext cx="546881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a:solidFill>
                  <a:srgbClr val="000000"/>
                </a:solidFill>
              </a:rPr>
              <a:t>Incentives/investments to reduce food security impacts are needed</a:t>
            </a:r>
          </a:p>
        </p:txBody>
      </p:sp>
      <p:sp>
        <p:nvSpPr>
          <p:cNvPr id="7" name="TextBox 6">
            <a:extLst>
              <a:ext uri="{FF2B5EF4-FFF2-40B4-BE49-F238E27FC236}">
                <a16:creationId xmlns:a16="http://schemas.microsoft.com/office/drawing/2014/main" id="{B98EC415-A119-1F37-1A00-8D4581BC3328}"/>
              </a:ext>
            </a:extLst>
          </p:cNvPr>
          <p:cNvSpPr txBox="1"/>
          <p:nvPr/>
        </p:nvSpPr>
        <p:spPr>
          <a:xfrm>
            <a:off x="104383" y="6211548"/>
            <a:ext cx="6148386" cy="369332"/>
          </a:xfrm>
          <a:prstGeom prst="rect">
            <a:avLst/>
          </a:prstGeom>
          <a:noFill/>
        </p:spPr>
        <p:txBody>
          <a:bodyPr wrap="square">
            <a:spAutoFit/>
          </a:bodyPr>
          <a:lstStyle/>
          <a:p>
            <a:r>
              <a:rPr lang="en-US" sz="1800">
                <a:solidFill>
                  <a:srgbClr val="000000"/>
                </a:solidFill>
                <a:latin typeface="+mj-lt"/>
              </a:rPr>
              <a:t>Perez et al. 2024</a:t>
            </a:r>
            <a:endParaRPr lang="en-US" sz="1800">
              <a:latin typeface="+mj-lt"/>
            </a:endParaRPr>
          </a:p>
        </p:txBody>
      </p:sp>
    </p:spTree>
    <p:extLst>
      <p:ext uri="{BB962C8B-B14F-4D97-AF65-F5344CB8AC3E}">
        <p14:creationId xmlns:p14="http://schemas.microsoft.com/office/powerpoint/2010/main" val="3500391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992CF-C5B6-8C5E-06AC-28C32D6F3AEF}"/>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0AF5CB9F-2416-1702-6738-EFDE07477285}"/>
              </a:ext>
            </a:extLst>
          </p:cNvPr>
          <p:cNvSpPr>
            <a:spLocks noGrp="1"/>
          </p:cNvSpPr>
          <p:nvPr>
            <p:ph type="title"/>
          </p:nvPr>
        </p:nvSpPr>
        <p:spPr>
          <a:xfrm>
            <a:off x="223249" y="416944"/>
            <a:ext cx="11980898" cy="861774"/>
          </a:xfrm>
        </p:spPr>
        <p:txBody>
          <a:bodyPr wrap="square" lIns="0" tIns="0" rIns="0" bIns="0" anchor="t">
            <a:spAutoFit/>
          </a:bodyPr>
          <a:lstStyle/>
          <a:p>
            <a:r>
              <a:rPr lang="en-US" sz="2800">
                <a:solidFill>
                  <a:srgbClr val="FF0000"/>
                </a:solidFill>
              </a:rPr>
              <a:t>Testing, adapting and scaling solutions</a:t>
            </a:r>
            <a:r>
              <a:rPr lang="en-US" sz="2800"/>
              <a:t>: Strengthen resource rights on common lands to retain ecosystem services</a:t>
            </a:r>
          </a:p>
        </p:txBody>
      </p:sp>
      <p:sp>
        <p:nvSpPr>
          <p:cNvPr id="2" name="Content Placeholder 3">
            <a:extLst>
              <a:ext uri="{FF2B5EF4-FFF2-40B4-BE49-F238E27FC236}">
                <a16:creationId xmlns:a16="http://schemas.microsoft.com/office/drawing/2014/main" id="{8137966C-91B7-51EB-B229-EF7CC3AC9801}"/>
              </a:ext>
            </a:extLst>
          </p:cNvPr>
          <p:cNvSpPr txBox="1">
            <a:spLocks/>
          </p:cNvSpPr>
          <p:nvPr/>
        </p:nvSpPr>
        <p:spPr>
          <a:xfrm>
            <a:off x="346348" y="1783175"/>
            <a:ext cx="6781800" cy="4524315"/>
          </a:xfrm>
          <a:prstGeom prst="rect">
            <a:avLst/>
          </a:prstGeom>
        </p:spPr>
        <p:txBody>
          <a:bodyPr wrap="square" lIns="0" tIns="0" rIns="0" bIns="0" anchor="t">
            <a:spAutoFit/>
          </a:bodyPr>
          <a:lstStyle>
            <a:lvl1pPr marL="0">
              <a:defRPr sz="2800" b="0" i="0" baseline="0">
                <a:solidFill>
                  <a:schemeClr val="tx1"/>
                </a:solidFill>
                <a:latin typeface="Arial"/>
                <a:ea typeface="+mn-ea"/>
                <a:cs typeface="Arial"/>
              </a:defRPr>
            </a:lvl1pPr>
            <a:lvl2pPr marL="457200">
              <a:defRPr baseline="0">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457200" indent="-457200">
              <a:spcAft>
                <a:spcPts val="600"/>
              </a:spcAft>
              <a:buClr>
                <a:srgbClr val="0070C0"/>
              </a:buClr>
              <a:buFont typeface="Arial" panose="05000000000000000000" pitchFamily="2" charset="2"/>
              <a:buChar char="•"/>
            </a:pPr>
            <a:r>
              <a:rPr lang="en-US" sz="2400"/>
              <a:t>2.5 bn people depend on commons globally, 350 million people in India</a:t>
            </a:r>
            <a:endParaRPr lang="en-US"/>
          </a:p>
          <a:p>
            <a:pPr marL="457200" indent="-457200">
              <a:spcAft>
                <a:spcPts val="600"/>
              </a:spcAft>
              <a:buClr>
                <a:srgbClr val="0070C0"/>
              </a:buClr>
              <a:buFont typeface="Arial" panose="05000000000000000000" pitchFamily="2" charset="2"/>
              <a:buChar char="•"/>
            </a:pPr>
            <a:r>
              <a:rPr lang="en-US" sz="2400"/>
              <a:t>Ecosystem services on common lands in India valued at </a:t>
            </a:r>
            <a:r>
              <a:rPr lang="en-US" sz="2400">
                <a:solidFill>
                  <a:srgbClr val="001D35"/>
                </a:solidFill>
                <a:latin typeface="Google Sans"/>
              </a:rPr>
              <a:t>~</a:t>
            </a:r>
            <a:r>
              <a:rPr lang="en-US" sz="2400"/>
              <a:t> $90.5 billion</a:t>
            </a:r>
          </a:p>
          <a:p>
            <a:pPr marL="457200" indent="-457200">
              <a:spcAft>
                <a:spcPts val="600"/>
              </a:spcAft>
              <a:buClr>
                <a:srgbClr val="0070C0"/>
              </a:buClr>
              <a:buFont typeface="Arial" panose="05000000000000000000" pitchFamily="2" charset="2"/>
              <a:buChar char="•"/>
            </a:pPr>
            <a:r>
              <a:rPr lang="en-US" sz="2400"/>
              <a:t>Highest value for forest commons at $2,108 ha/yr</a:t>
            </a:r>
          </a:p>
          <a:p>
            <a:pPr marL="457200" indent="-457200">
              <a:spcAft>
                <a:spcPts val="600"/>
              </a:spcAft>
              <a:buClr>
                <a:srgbClr val="0070C0"/>
              </a:buClr>
              <a:buFont typeface="Arial" panose="05000000000000000000" pitchFamily="2" charset="2"/>
              <a:buChar char="•"/>
            </a:pPr>
            <a:r>
              <a:rPr lang="en-US" sz="2400"/>
              <a:t>Annual value loss: $750 million</a:t>
            </a:r>
          </a:p>
          <a:p>
            <a:pPr marL="457200" indent="-457200">
              <a:spcAft>
                <a:spcPts val="600"/>
              </a:spcAft>
              <a:buClr>
                <a:srgbClr val="0070C0"/>
              </a:buClr>
              <a:buFont typeface="Arial" panose="05000000000000000000" pitchFamily="2" charset="2"/>
              <a:buChar char="•"/>
            </a:pPr>
            <a:r>
              <a:rPr lang="en-US" sz="2400"/>
              <a:t>Develop collective action mechanisms to strengthen rights on common lands</a:t>
            </a:r>
          </a:p>
          <a:p>
            <a:pPr marL="457200" indent="-457200">
              <a:spcAft>
                <a:spcPts val="600"/>
              </a:spcAft>
              <a:buClr>
                <a:srgbClr val="92D050"/>
              </a:buClr>
              <a:buFont typeface="Arial" panose="05000000000000000000" pitchFamily="2" charset="2"/>
              <a:buChar char="•"/>
            </a:pPr>
            <a:endParaRPr lang="en-US" sz="2400"/>
          </a:p>
          <a:p>
            <a:pPr marL="342900" indent="-342900">
              <a:buFont typeface="Arial"/>
              <a:buChar char="•"/>
            </a:pPr>
            <a:endParaRPr lang="en-US" sz="2400"/>
          </a:p>
        </p:txBody>
      </p:sp>
      <p:grpSp>
        <p:nvGrpSpPr>
          <p:cNvPr id="3" name="Group 2">
            <a:extLst>
              <a:ext uri="{FF2B5EF4-FFF2-40B4-BE49-F238E27FC236}">
                <a16:creationId xmlns:a16="http://schemas.microsoft.com/office/drawing/2014/main" id="{D5B04CE9-450C-6F5E-6A90-812FD4B488E4}"/>
              </a:ext>
            </a:extLst>
          </p:cNvPr>
          <p:cNvGrpSpPr/>
          <p:nvPr/>
        </p:nvGrpSpPr>
        <p:grpSpPr>
          <a:xfrm>
            <a:off x="7128148" y="1544105"/>
            <a:ext cx="4616929" cy="5165932"/>
            <a:chOff x="7128148" y="1544105"/>
            <a:chExt cx="4616929" cy="5165932"/>
          </a:xfrm>
        </p:grpSpPr>
        <p:pic>
          <p:nvPicPr>
            <p:cNvPr id="4" name="Picture 3">
              <a:extLst>
                <a:ext uri="{FF2B5EF4-FFF2-40B4-BE49-F238E27FC236}">
                  <a16:creationId xmlns:a16="http://schemas.microsoft.com/office/drawing/2014/main" id="{7D8E5901-ECF7-2636-9E69-8A5D801DE5C5}"/>
                </a:ext>
              </a:extLst>
            </p:cNvPr>
            <p:cNvPicPr>
              <a:picLocks noChangeAspect="1"/>
            </p:cNvPicPr>
            <p:nvPr/>
          </p:nvPicPr>
          <p:blipFill>
            <a:blip r:embed="rId2"/>
            <a:stretch>
              <a:fillRect/>
            </a:stretch>
          </p:blipFill>
          <p:spPr>
            <a:xfrm>
              <a:off x="7128148" y="2122863"/>
              <a:ext cx="4616929" cy="4587174"/>
            </a:xfrm>
            <a:prstGeom prst="rect">
              <a:avLst/>
            </a:prstGeom>
          </p:spPr>
        </p:pic>
        <p:pic>
          <p:nvPicPr>
            <p:cNvPr id="8" name="Picture 7">
              <a:extLst>
                <a:ext uri="{FF2B5EF4-FFF2-40B4-BE49-F238E27FC236}">
                  <a16:creationId xmlns:a16="http://schemas.microsoft.com/office/drawing/2014/main" id="{506D23D9-3C29-DF43-AA48-5D8334321724}"/>
                </a:ext>
              </a:extLst>
            </p:cNvPr>
            <p:cNvPicPr>
              <a:picLocks noChangeAspect="1"/>
            </p:cNvPicPr>
            <p:nvPr/>
          </p:nvPicPr>
          <p:blipFill>
            <a:blip r:embed="rId3"/>
            <a:stretch>
              <a:fillRect/>
            </a:stretch>
          </p:blipFill>
          <p:spPr>
            <a:xfrm>
              <a:off x="7128148" y="1544105"/>
              <a:ext cx="4616929" cy="595258"/>
            </a:xfrm>
            <a:prstGeom prst="rect">
              <a:avLst/>
            </a:prstGeom>
          </p:spPr>
        </p:pic>
        <p:pic>
          <p:nvPicPr>
            <p:cNvPr id="9" name="Picture 8">
              <a:extLst>
                <a:ext uri="{FF2B5EF4-FFF2-40B4-BE49-F238E27FC236}">
                  <a16:creationId xmlns:a16="http://schemas.microsoft.com/office/drawing/2014/main" id="{EF3D1FE9-70D8-A624-C2F2-83DD4224233C}"/>
                </a:ext>
              </a:extLst>
            </p:cNvPr>
            <p:cNvPicPr>
              <a:picLocks noChangeAspect="1"/>
            </p:cNvPicPr>
            <p:nvPr/>
          </p:nvPicPr>
          <p:blipFill>
            <a:blip r:embed="rId4"/>
            <a:stretch>
              <a:fillRect/>
            </a:stretch>
          </p:blipFill>
          <p:spPr>
            <a:xfrm>
              <a:off x="7147773" y="2113338"/>
              <a:ext cx="412754" cy="264162"/>
            </a:xfrm>
            <a:prstGeom prst="rect">
              <a:avLst/>
            </a:prstGeom>
          </p:spPr>
        </p:pic>
      </p:grpSp>
      <p:sp>
        <p:nvSpPr>
          <p:cNvPr id="10" name="TextBox 9">
            <a:extLst>
              <a:ext uri="{FF2B5EF4-FFF2-40B4-BE49-F238E27FC236}">
                <a16:creationId xmlns:a16="http://schemas.microsoft.com/office/drawing/2014/main" id="{BB00C329-46CF-21DB-58A5-3EC4F38ECD5A}"/>
              </a:ext>
            </a:extLst>
          </p:cNvPr>
          <p:cNvSpPr txBox="1"/>
          <p:nvPr/>
        </p:nvSpPr>
        <p:spPr>
          <a:xfrm>
            <a:off x="132958" y="6182973"/>
            <a:ext cx="6148386" cy="369332"/>
          </a:xfrm>
          <a:prstGeom prst="rect">
            <a:avLst/>
          </a:prstGeom>
          <a:noFill/>
        </p:spPr>
        <p:txBody>
          <a:bodyPr wrap="square">
            <a:spAutoFit/>
          </a:bodyPr>
          <a:lstStyle/>
          <a:p>
            <a:r>
              <a:rPr lang="en-US" sz="1800">
                <a:solidFill>
                  <a:srgbClr val="000000"/>
                </a:solidFill>
                <a:latin typeface="+mj-lt"/>
              </a:rPr>
              <a:t>Sandhu et al. 2023</a:t>
            </a:r>
            <a:endParaRPr lang="en-US" sz="1800">
              <a:latin typeface="+mj-lt"/>
            </a:endParaRPr>
          </a:p>
        </p:txBody>
      </p:sp>
    </p:spTree>
    <p:extLst>
      <p:ext uri="{BB962C8B-B14F-4D97-AF65-F5344CB8AC3E}">
        <p14:creationId xmlns:p14="http://schemas.microsoft.com/office/powerpoint/2010/main" val="304164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60A545-A31E-A89E-9351-3F21D09082B2}"/>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0CB6B563-4B12-524D-C6CC-1C51E47C5193}"/>
              </a:ext>
            </a:extLst>
          </p:cNvPr>
          <p:cNvSpPr>
            <a:spLocks noGrp="1"/>
          </p:cNvSpPr>
          <p:nvPr>
            <p:ph type="title"/>
          </p:nvPr>
        </p:nvSpPr>
        <p:spPr>
          <a:xfrm>
            <a:off x="223249" y="416944"/>
            <a:ext cx="11980898" cy="1292662"/>
          </a:xfrm>
        </p:spPr>
        <p:txBody>
          <a:bodyPr wrap="square" lIns="0" tIns="0" rIns="0" bIns="0" anchor="t">
            <a:spAutoFit/>
          </a:bodyPr>
          <a:lstStyle/>
          <a:p>
            <a:r>
              <a:rPr lang="en-US" sz="2800">
                <a:solidFill>
                  <a:srgbClr val="FF0000"/>
                </a:solidFill>
              </a:rPr>
              <a:t>Testing, adapting and scaling solutions</a:t>
            </a:r>
            <a:r>
              <a:rPr lang="en-US" sz="2800"/>
              <a:t>: Behavioral change interventions through experiential learning games to strengthen groundwater governance have reached scale </a:t>
            </a:r>
          </a:p>
        </p:txBody>
      </p:sp>
      <p:pic>
        <p:nvPicPr>
          <p:cNvPr id="5" name="Picture 4">
            <a:extLst>
              <a:ext uri="{FF2B5EF4-FFF2-40B4-BE49-F238E27FC236}">
                <a16:creationId xmlns:a16="http://schemas.microsoft.com/office/drawing/2014/main" id="{8B142F68-D3BC-8138-F812-AADF92D9F875}"/>
              </a:ext>
            </a:extLst>
          </p:cNvPr>
          <p:cNvPicPr>
            <a:picLocks noChangeAspect="1"/>
          </p:cNvPicPr>
          <p:nvPr/>
        </p:nvPicPr>
        <p:blipFill>
          <a:blip r:embed="rId3"/>
          <a:stretch>
            <a:fillRect/>
          </a:stretch>
        </p:blipFill>
        <p:spPr>
          <a:xfrm>
            <a:off x="5275381" y="1785806"/>
            <a:ext cx="7050538" cy="4345505"/>
          </a:xfrm>
          <a:prstGeom prst="rect">
            <a:avLst/>
          </a:prstGeom>
        </p:spPr>
      </p:pic>
      <p:sp>
        <p:nvSpPr>
          <p:cNvPr id="7" name="object 3">
            <a:extLst>
              <a:ext uri="{FF2B5EF4-FFF2-40B4-BE49-F238E27FC236}">
                <a16:creationId xmlns:a16="http://schemas.microsoft.com/office/drawing/2014/main" id="{8BCC7B4F-C350-9D41-4E51-5FF75C8010F9}"/>
              </a:ext>
            </a:extLst>
          </p:cNvPr>
          <p:cNvSpPr txBox="1"/>
          <p:nvPr/>
        </p:nvSpPr>
        <p:spPr>
          <a:xfrm>
            <a:off x="223249" y="1709606"/>
            <a:ext cx="4952365" cy="4623060"/>
          </a:xfrm>
          <a:prstGeom prst="rect">
            <a:avLst/>
          </a:prstGeom>
        </p:spPr>
        <p:txBody>
          <a:bodyPr vert="horz" wrap="square" lIns="0" tIns="179070" rIns="0" bIns="0" rtlCol="0" anchor="t">
            <a:spAutoFit/>
          </a:bodyPr>
          <a:lstStyle/>
          <a:p>
            <a:pPr marL="355600" indent="-342900">
              <a:lnSpc>
                <a:spcPct val="100000"/>
              </a:lnSpc>
              <a:spcBef>
                <a:spcPts val="1410"/>
              </a:spcBef>
              <a:buClr>
                <a:srgbClr val="002060"/>
              </a:buClr>
              <a:buFont typeface="Arial" panose="020B0604020202020204" pitchFamily="34" charset="0"/>
              <a:buChar char="•"/>
            </a:pPr>
            <a:r>
              <a:rPr lang="en-US" sz="2200">
                <a:latin typeface="Arial"/>
                <a:cs typeface="Arial"/>
              </a:rPr>
              <a:t>&gt;8000 facilitators trained (mostly government/NGO)</a:t>
            </a:r>
            <a:endParaRPr lang="en-US" sz="2200"/>
          </a:p>
          <a:p>
            <a:pPr marL="355600" indent="-342900">
              <a:lnSpc>
                <a:spcPct val="100000"/>
              </a:lnSpc>
              <a:spcBef>
                <a:spcPts val="1410"/>
              </a:spcBef>
              <a:buClr>
                <a:srgbClr val="002060"/>
              </a:buClr>
              <a:buFont typeface="Arial" panose="020B0604020202020204" pitchFamily="34" charset="0"/>
              <a:buChar char="•"/>
            </a:pPr>
            <a:r>
              <a:rPr lang="en-US" sz="2200">
                <a:latin typeface="Arial"/>
                <a:cs typeface="Arial"/>
              </a:rPr>
              <a:t>Changes in local water by-laws and water use coordination mechanisms</a:t>
            </a:r>
          </a:p>
          <a:p>
            <a:pPr marL="355600" indent="-342900">
              <a:lnSpc>
                <a:spcPct val="100000"/>
              </a:lnSpc>
              <a:spcBef>
                <a:spcPts val="1410"/>
              </a:spcBef>
              <a:buClr>
                <a:srgbClr val="002060"/>
              </a:buClr>
              <a:buFont typeface="Arial" panose="020B0604020202020204" pitchFamily="34" charset="0"/>
              <a:buChar char="•"/>
            </a:pPr>
            <a:r>
              <a:rPr lang="en-US" sz="2200">
                <a:latin typeface="Arial"/>
                <a:cs typeface="Arial"/>
              </a:rPr>
              <a:t>Increases in investments in water infrastructure management</a:t>
            </a:r>
          </a:p>
          <a:p>
            <a:pPr marL="355600" indent="-342900">
              <a:lnSpc>
                <a:spcPct val="100000"/>
              </a:lnSpc>
              <a:spcBef>
                <a:spcPts val="1410"/>
              </a:spcBef>
              <a:buClr>
                <a:srgbClr val="002060"/>
              </a:buClr>
              <a:buFont typeface="Arial" panose="020B0604020202020204" pitchFamily="34" charset="0"/>
              <a:buChar char="•"/>
            </a:pPr>
            <a:r>
              <a:rPr lang="en-US" sz="2200">
                <a:latin typeface="Arial"/>
                <a:cs typeface="Arial"/>
              </a:rPr>
              <a:t>Reduction of irrigated area in post-rainy season</a:t>
            </a:r>
          </a:p>
          <a:p>
            <a:pPr marL="355600" indent="-342900">
              <a:lnSpc>
                <a:spcPct val="100000"/>
              </a:lnSpc>
              <a:spcBef>
                <a:spcPts val="1410"/>
              </a:spcBef>
              <a:buClr>
                <a:srgbClr val="002060"/>
              </a:buClr>
              <a:buFont typeface="Arial" panose="020B0604020202020204" pitchFamily="34" charset="0"/>
              <a:buChar char="•"/>
            </a:pPr>
            <a:r>
              <a:rPr lang="en-US" sz="2200">
                <a:latin typeface="Arial"/>
                <a:cs typeface="Arial"/>
              </a:rPr>
              <a:t>Strengthening of women’s participation in agricultural decision making</a:t>
            </a:r>
          </a:p>
        </p:txBody>
      </p:sp>
      <p:sp>
        <p:nvSpPr>
          <p:cNvPr id="3" name="TextBox 2">
            <a:extLst>
              <a:ext uri="{FF2B5EF4-FFF2-40B4-BE49-F238E27FC236}">
                <a16:creationId xmlns:a16="http://schemas.microsoft.com/office/drawing/2014/main" id="{FE0EA261-43E7-7DA5-E519-D944D0B20668}"/>
              </a:ext>
            </a:extLst>
          </p:cNvPr>
          <p:cNvSpPr txBox="1"/>
          <p:nvPr/>
        </p:nvSpPr>
        <p:spPr>
          <a:xfrm>
            <a:off x="5925216" y="6327965"/>
            <a:ext cx="6148386" cy="369332"/>
          </a:xfrm>
          <a:prstGeom prst="rect">
            <a:avLst/>
          </a:prstGeom>
          <a:noFill/>
        </p:spPr>
        <p:txBody>
          <a:bodyPr wrap="square" lIns="91440" tIns="45720" rIns="91440" bIns="45720" anchor="t">
            <a:spAutoFit/>
          </a:bodyPr>
          <a:lstStyle/>
          <a:p>
            <a:r>
              <a:rPr lang="en-US">
                <a:solidFill>
                  <a:srgbClr val="000000"/>
                </a:solidFill>
                <a:latin typeface="+mj-lt"/>
              </a:rPr>
              <a:t>Sanil et</a:t>
            </a:r>
            <a:r>
              <a:rPr lang="en-US" sz="1800">
                <a:solidFill>
                  <a:srgbClr val="000000"/>
                </a:solidFill>
                <a:latin typeface="+mj-lt"/>
              </a:rPr>
              <a:t> al. </a:t>
            </a:r>
            <a:r>
              <a:rPr lang="en-US">
                <a:solidFill>
                  <a:srgbClr val="000000"/>
                </a:solidFill>
                <a:latin typeface="+mj-lt"/>
              </a:rPr>
              <a:t>2025</a:t>
            </a:r>
            <a:endParaRPr lang="en-US" sz="1800">
              <a:latin typeface="+mj-lt"/>
            </a:endParaRPr>
          </a:p>
        </p:txBody>
      </p:sp>
    </p:spTree>
    <p:extLst>
      <p:ext uri="{BB962C8B-B14F-4D97-AF65-F5344CB8AC3E}">
        <p14:creationId xmlns:p14="http://schemas.microsoft.com/office/powerpoint/2010/main" val="4185309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32B186-F5FC-4B34-D372-C5BE77896886}"/>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862F0976-ADB1-85EF-127B-D883DD94EFC2}"/>
              </a:ext>
            </a:extLst>
          </p:cNvPr>
          <p:cNvSpPr>
            <a:spLocks noGrp="1"/>
          </p:cNvSpPr>
          <p:nvPr>
            <p:ph type="title"/>
          </p:nvPr>
        </p:nvSpPr>
        <p:spPr>
          <a:xfrm>
            <a:off x="223249" y="416944"/>
            <a:ext cx="11980898" cy="861774"/>
          </a:xfrm>
        </p:spPr>
        <p:txBody>
          <a:bodyPr wrap="square" lIns="0" tIns="0" rIns="0" bIns="0" anchor="t">
            <a:spAutoFit/>
          </a:bodyPr>
          <a:lstStyle/>
          <a:p>
            <a:r>
              <a:rPr lang="en-US" sz="2800">
                <a:solidFill>
                  <a:srgbClr val="FF0000"/>
                </a:solidFill>
              </a:rPr>
              <a:t>Strengthening capacity</a:t>
            </a:r>
            <a:r>
              <a:rPr lang="en-US" sz="2800"/>
              <a:t>: Video-based extension of CSA targeted at women farmers overcomes women farmers' information gap </a:t>
            </a:r>
          </a:p>
        </p:txBody>
      </p:sp>
      <p:pic>
        <p:nvPicPr>
          <p:cNvPr id="2" name="Picture 1">
            <a:extLst>
              <a:ext uri="{FF2B5EF4-FFF2-40B4-BE49-F238E27FC236}">
                <a16:creationId xmlns:a16="http://schemas.microsoft.com/office/drawing/2014/main" id="{4ED6A57F-96E5-1D9B-D215-E3D64B475381}"/>
              </a:ext>
            </a:extLst>
          </p:cNvPr>
          <p:cNvPicPr>
            <a:picLocks noChangeAspect="1"/>
          </p:cNvPicPr>
          <p:nvPr/>
        </p:nvPicPr>
        <p:blipFill>
          <a:blip r:embed="rId3"/>
          <a:stretch>
            <a:fillRect/>
          </a:stretch>
        </p:blipFill>
        <p:spPr>
          <a:xfrm>
            <a:off x="7081742" y="1432567"/>
            <a:ext cx="4464747" cy="5186516"/>
          </a:xfrm>
          <a:prstGeom prst="rect">
            <a:avLst/>
          </a:prstGeom>
        </p:spPr>
      </p:pic>
      <p:sp>
        <p:nvSpPr>
          <p:cNvPr id="4" name="TextBox 3">
            <a:extLst>
              <a:ext uri="{FF2B5EF4-FFF2-40B4-BE49-F238E27FC236}">
                <a16:creationId xmlns:a16="http://schemas.microsoft.com/office/drawing/2014/main" id="{D0B6F01F-428E-EAB3-C53A-55822D7BA4D4}"/>
              </a:ext>
            </a:extLst>
          </p:cNvPr>
          <p:cNvSpPr txBox="1"/>
          <p:nvPr/>
        </p:nvSpPr>
        <p:spPr>
          <a:xfrm>
            <a:off x="293085" y="1515160"/>
            <a:ext cx="6231539" cy="5262979"/>
          </a:xfrm>
          <a:prstGeom prst="rect">
            <a:avLst/>
          </a:prstGeom>
          <a:noFill/>
        </p:spPr>
        <p:txBody>
          <a:bodyPr wrap="square" lIns="91440" tIns="45720" rIns="91440" bIns="45720" anchor="t">
            <a:spAutoFit/>
          </a:bodyPr>
          <a:lstStyle/>
          <a:p>
            <a:pPr marL="342900" indent="-342900">
              <a:buClr>
                <a:srgbClr val="002060"/>
              </a:buClr>
              <a:buSzPct val="114000"/>
              <a:buFont typeface="Arial" panose="020B0604020202020204" pitchFamily="34" charset="0"/>
              <a:buChar char="•"/>
            </a:pPr>
            <a:r>
              <a:rPr lang="en-US" sz="2400">
                <a:solidFill>
                  <a:schemeClr val="tx1"/>
                </a:solidFill>
                <a:latin typeface="Arial"/>
                <a:ea typeface="Calibri"/>
                <a:cs typeface="Arial"/>
              </a:rPr>
              <a:t>Increased adverse impacts of climate change are threatening agricultural production, food security and livelihoods</a:t>
            </a:r>
          </a:p>
          <a:p>
            <a:pPr marL="342900" indent="-342900">
              <a:buClr>
                <a:srgbClr val="002060"/>
              </a:buClr>
              <a:buSzPct val="114000"/>
              <a:buFont typeface="Arial" panose="020B0604020202020204" pitchFamily="34" charset="0"/>
              <a:buChar char="•"/>
            </a:pPr>
            <a:r>
              <a:rPr lang="en-US" sz="2400">
                <a:solidFill>
                  <a:schemeClr val="tx1"/>
                </a:solidFill>
                <a:latin typeface="Arial"/>
                <a:ea typeface="Calibri"/>
                <a:cs typeface="Arial"/>
              </a:rPr>
              <a:t>Lack of access to information a major constraint to adoption of CSA approaches, particularly for women farmers (Khoza et al. 2019; Bryan et al. 2021)  </a:t>
            </a:r>
          </a:p>
          <a:p>
            <a:pPr marL="342900" indent="-342900">
              <a:buClr>
                <a:srgbClr val="002060"/>
              </a:buClr>
              <a:buSzPct val="114000"/>
              <a:buFont typeface="Arial" panose="020B0604020202020204" pitchFamily="34" charset="0"/>
              <a:buChar char="•"/>
            </a:pPr>
            <a:r>
              <a:rPr lang="en-US" sz="2400">
                <a:latin typeface="Arial"/>
                <a:cs typeface="Arial"/>
              </a:rPr>
              <a:t>Participatory video-based extension can overcome information constraints</a:t>
            </a:r>
          </a:p>
          <a:p>
            <a:pPr marL="342900" indent="-342900">
              <a:buClr>
                <a:srgbClr val="002060"/>
              </a:buClr>
              <a:buSzPct val="114000"/>
              <a:buFont typeface="Arial" panose="020B0604020202020204" pitchFamily="34" charset="0"/>
              <a:buChar char="•"/>
            </a:pPr>
            <a:r>
              <a:rPr lang="en-US" sz="2400">
                <a:latin typeface="Arial"/>
                <a:cs typeface="Arial"/>
              </a:rPr>
              <a:t>Study in India: Videos increased awareness and adoption of CSA practices (soil testing, IPM) by women farmers in Gujarat, India</a:t>
            </a:r>
          </a:p>
        </p:txBody>
      </p:sp>
    </p:spTree>
    <p:extLst>
      <p:ext uri="{BB962C8B-B14F-4D97-AF65-F5344CB8AC3E}">
        <p14:creationId xmlns:p14="http://schemas.microsoft.com/office/powerpoint/2010/main" val="2602769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13810-B08C-AD57-4833-E61532103E99}"/>
              </a:ext>
            </a:extLst>
          </p:cNvPr>
          <p:cNvSpPr>
            <a:spLocks noGrp="1"/>
          </p:cNvSpPr>
          <p:nvPr>
            <p:ph type="title"/>
          </p:nvPr>
        </p:nvSpPr>
        <p:spPr>
          <a:xfrm>
            <a:off x="404111" y="397079"/>
            <a:ext cx="11383777" cy="861774"/>
          </a:xfrm>
        </p:spPr>
        <p:txBody>
          <a:bodyPr wrap="square" lIns="0" tIns="0" rIns="0" bIns="0" anchor="t">
            <a:spAutoFit/>
          </a:bodyPr>
          <a:lstStyle/>
          <a:p>
            <a:pPr algn="l"/>
            <a:r>
              <a:rPr lang="en-US" sz="2800">
                <a:solidFill>
                  <a:srgbClr val="FF0000"/>
                </a:solidFill>
              </a:rPr>
              <a:t>Shaping enabling environment</a:t>
            </a:r>
            <a:r>
              <a:rPr lang="en-US" sz="2800"/>
              <a:t>: Gender, climate and nutrition (GCAN)</a:t>
            </a:r>
          </a:p>
        </p:txBody>
      </p:sp>
      <p:sp>
        <p:nvSpPr>
          <p:cNvPr id="3" name="Text Placeholder 2">
            <a:extLst>
              <a:ext uri="{FF2B5EF4-FFF2-40B4-BE49-F238E27FC236}">
                <a16:creationId xmlns:a16="http://schemas.microsoft.com/office/drawing/2014/main" id="{C84FDD2F-9EEE-6CCA-A8EE-0B20072D467C}"/>
              </a:ext>
            </a:extLst>
          </p:cNvPr>
          <p:cNvSpPr>
            <a:spLocks noGrp="1"/>
          </p:cNvSpPr>
          <p:nvPr>
            <p:ph type="body" idx="1"/>
          </p:nvPr>
        </p:nvSpPr>
        <p:spPr>
          <a:xfrm>
            <a:off x="397120" y="1469923"/>
            <a:ext cx="5456115" cy="5832366"/>
          </a:xfrm>
        </p:spPr>
        <p:txBody>
          <a:bodyPr wrap="square" lIns="0" tIns="0" rIns="0" bIns="0" anchor="t">
            <a:spAutoFit/>
          </a:bodyPr>
          <a:lstStyle/>
          <a:p>
            <a:pPr marL="342900" indent="-342900" algn="l">
              <a:buFont typeface="Wingdings"/>
              <a:buChar char="§"/>
            </a:pPr>
            <a:r>
              <a:rPr lang="en-US" sz="2400">
                <a:solidFill>
                  <a:schemeClr val="tx1">
                    <a:lumMod val="85000"/>
                    <a:lumOff val="15000"/>
                  </a:schemeClr>
                </a:solidFill>
              </a:rPr>
              <a:t>Demand driven research agenda focusing on intersections between gender, climate, and nutrition</a:t>
            </a:r>
          </a:p>
          <a:p>
            <a:pPr marL="342900" indent="-342900" algn="l">
              <a:buFont typeface="Wingdings"/>
              <a:buChar char="§"/>
            </a:pPr>
            <a:r>
              <a:rPr lang="en-US" sz="2400">
                <a:solidFill>
                  <a:schemeClr val="tx1">
                    <a:lumMod val="85000"/>
                    <a:lumOff val="15000"/>
                  </a:schemeClr>
                </a:solidFill>
              </a:rPr>
              <a:t>Working with partners and policy makers--&gt;Gender Resilience Cell </a:t>
            </a:r>
          </a:p>
          <a:p>
            <a:pPr marL="342900" indent="-342900" algn="l">
              <a:buFont typeface="Wingdings"/>
              <a:buChar char="§"/>
            </a:pPr>
            <a:r>
              <a:rPr lang="en-US" sz="2400">
                <a:solidFill>
                  <a:schemeClr val="tx1">
                    <a:lumMod val="85000"/>
                    <a:lumOff val="15000"/>
                  </a:schemeClr>
                </a:solidFill>
              </a:rPr>
              <a:t>Synthesis products:</a:t>
            </a:r>
            <a:endParaRPr lang="en-US">
              <a:solidFill>
                <a:schemeClr val="tx1">
                  <a:lumMod val="85000"/>
                  <a:lumOff val="15000"/>
                </a:schemeClr>
              </a:solidFill>
            </a:endParaRPr>
          </a:p>
          <a:p>
            <a:pPr marL="800100" lvl="1" indent="-342900" algn="l">
              <a:buFont typeface="Courier New"/>
              <a:buChar char="o"/>
            </a:pPr>
            <a:r>
              <a:rPr lang="en-US" sz="2300">
                <a:solidFill>
                  <a:schemeClr val="tx1">
                    <a:lumMod val="85000"/>
                    <a:lumOff val="15000"/>
                  </a:schemeClr>
                </a:solidFill>
                <a:latin typeface="Arial"/>
                <a:cs typeface="Arial"/>
              </a:rPr>
              <a:t>Review on the risks of climate change for nutrition, diets and food systems (Fanzo, et al. 2018)</a:t>
            </a:r>
          </a:p>
          <a:p>
            <a:pPr marL="800100" lvl="1" indent="-342900" algn="l">
              <a:buFont typeface="Courier New"/>
              <a:buChar char="o"/>
            </a:pPr>
            <a:r>
              <a:rPr lang="en-US" sz="2300">
                <a:solidFill>
                  <a:schemeClr val="tx1">
                    <a:lumMod val="85000"/>
                    <a:lumOff val="15000"/>
                  </a:schemeClr>
                </a:solidFill>
                <a:latin typeface="Arial"/>
                <a:cs typeface="Arial"/>
              </a:rPr>
              <a:t>Review on gender, resilience and food systems (Bryan, Ringler, and </a:t>
            </a:r>
            <a:r>
              <a:rPr lang="en-US" sz="2300" err="1">
                <a:solidFill>
                  <a:schemeClr val="tx1">
                    <a:lumMod val="85000"/>
                    <a:lumOff val="15000"/>
                  </a:schemeClr>
                </a:solidFill>
                <a:latin typeface="Arial"/>
                <a:cs typeface="Arial"/>
              </a:rPr>
              <a:t>Meinzen</a:t>
            </a:r>
            <a:r>
              <a:rPr lang="en-US" sz="2300">
                <a:solidFill>
                  <a:schemeClr val="tx1">
                    <a:lumMod val="85000"/>
                    <a:lumOff val="15000"/>
                  </a:schemeClr>
                </a:solidFill>
                <a:latin typeface="Arial"/>
                <a:cs typeface="Arial"/>
              </a:rPr>
              <a:t>-Dick 2023)</a:t>
            </a:r>
          </a:p>
          <a:p>
            <a:pPr marL="800100" lvl="1" indent="-342900" algn="l">
              <a:buFont typeface="Courier New"/>
              <a:buChar char="o"/>
            </a:pPr>
            <a:r>
              <a:rPr lang="en-US" sz="2300">
                <a:solidFill>
                  <a:schemeClr val="tx1">
                    <a:lumMod val="85000"/>
                    <a:lumOff val="15000"/>
                  </a:schemeClr>
                </a:solidFill>
                <a:latin typeface="Arial"/>
                <a:cs typeface="Arial"/>
              </a:rPr>
              <a:t>Review on gender and climate change (Bryan, Alvi, Huyer, and Ringler 2024)</a:t>
            </a:r>
          </a:p>
          <a:p>
            <a:endParaRPr lang="en-US">
              <a:solidFill>
                <a:schemeClr val="tx1">
                  <a:lumMod val="85000"/>
                  <a:lumOff val="15000"/>
                </a:schemeClr>
              </a:solidFill>
            </a:endParaRPr>
          </a:p>
        </p:txBody>
      </p:sp>
      <p:pic>
        <p:nvPicPr>
          <p:cNvPr id="4" name="Picture 3" descr="A diagram of a health and nutrition&#10;&#10;AI-generated content may be incorrect.">
            <a:extLst>
              <a:ext uri="{FF2B5EF4-FFF2-40B4-BE49-F238E27FC236}">
                <a16:creationId xmlns:a16="http://schemas.microsoft.com/office/drawing/2014/main" id="{0C085663-5BFC-E996-165F-2C075F1202AB}"/>
              </a:ext>
            </a:extLst>
          </p:cNvPr>
          <p:cNvPicPr>
            <a:picLocks noChangeAspect="1"/>
          </p:cNvPicPr>
          <p:nvPr/>
        </p:nvPicPr>
        <p:blipFill>
          <a:blip r:embed="rId2"/>
          <a:stretch>
            <a:fillRect/>
          </a:stretch>
        </p:blipFill>
        <p:spPr>
          <a:xfrm>
            <a:off x="5645929" y="830384"/>
            <a:ext cx="6546759" cy="5939693"/>
          </a:xfrm>
          <a:prstGeom prst="rect">
            <a:avLst/>
          </a:prstGeom>
        </p:spPr>
      </p:pic>
    </p:spTree>
    <p:extLst>
      <p:ext uri="{BB962C8B-B14F-4D97-AF65-F5344CB8AC3E}">
        <p14:creationId xmlns:p14="http://schemas.microsoft.com/office/powerpoint/2010/main" val="2227659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19050"/>
            <a:ext cx="12192000" cy="3200400"/>
            <a:chOff x="0" y="0"/>
            <a:chExt cx="12192000" cy="3200400"/>
          </a:xfrm>
        </p:grpSpPr>
        <p:pic>
          <p:nvPicPr>
            <p:cNvPr id="3" name="object 3"/>
            <p:cNvPicPr/>
            <p:nvPr/>
          </p:nvPicPr>
          <p:blipFill>
            <a:blip r:embed="rId3" cstate="print"/>
            <a:stretch>
              <a:fillRect/>
            </a:stretch>
          </p:blipFill>
          <p:spPr>
            <a:xfrm>
              <a:off x="0" y="0"/>
              <a:ext cx="12191998" cy="228600"/>
            </a:xfrm>
            <a:prstGeom prst="rect">
              <a:avLst/>
            </a:prstGeom>
          </p:spPr>
        </p:pic>
        <p:pic>
          <p:nvPicPr>
            <p:cNvPr id="5" name="object 5"/>
            <p:cNvPicPr/>
            <p:nvPr/>
          </p:nvPicPr>
          <p:blipFill>
            <a:blip r:embed="rId4" cstate="print"/>
            <a:stretch>
              <a:fillRect/>
            </a:stretch>
          </p:blipFill>
          <p:spPr>
            <a:xfrm>
              <a:off x="7620000" y="0"/>
              <a:ext cx="4572000" cy="3200400"/>
            </a:xfrm>
            <a:prstGeom prst="rect">
              <a:avLst/>
            </a:prstGeom>
          </p:spPr>
        </p:pic>
      </p:grpSp>
      <p:sp>
        <p:nvSpPr>
          <p:cNvPr id="6" name="object 6"/>
          <p:cNvSpPr txBox="1"/>
          <p:nvPr/>
        </p:nvSpPr>
        <p:spPr>
          <a:xfrm>
            <a:off x="404111" y="1340445"/>
            <a:ext cx="7202700" cy="5384166"/>
          </a:xfrm>
          <a:prstGeom prst="rect">
            <a:avLst/>
          </a:prstGeom>
        </p:spPr>
        <p:txBody>
          <a:bodyPr vert="horz" wrap="square" lIns="0" tIns="13335" rIns="0" bIns="0" rtlCol="0" anchor="t">
            <a:spAutoFit/>
          </a:bodyPr>
          <a:lstStyle/>
          <a:p>
            <a:pPr marL="241300" marR="5080" indent="-228600">
              <a:spcBef>
                <a:spcPts val="1200"/>
              </a:spcBef>
              <a:buClr>
                <a:srgbClr val="1C3C74"/>
              </a:buClr>
              <a:buFont typeface="Wingdings"/>
              <a:buChar char=""/>
              <a:tabLst>
                <a:tab pos="241300" algn="l"/>
              </a:tabLst>
            </a:pPr>
            <a:r>
              <a:rPr lang="en-US" sz="2300">
                <a:latin typeface="Arial"/>
                <a:cs typeface="Arial"/>
              </a:rPr>
              <a:t>“Quantifying” opportunities for resource conservation and cost effectiveness of interventions</a:t>
            </a:r>
            <a:endParaRPr lang="en-US" sz="2300">
              <a:solidFill>
                <a:srgbClr val="000000"/>
              </a:solidFill>
              <a:latin typeface="Arial"/>
              <a:cs typeface="Arial"/>
            </a:endParaRPr>
          </a:p>
          <a:p>
            <a:pPr marL="241300" marR="5080" indent="-228600">
              <a:spcBef>
                <a:spcPts val="1200"/>
              </a:spcBef>
              <a:buClr>
                <a:srgbClr val="1C3C74"/>
              </a:buClr>
              <a:buFont typeface="Wingdings"/>
              <a:buChar char=""/>
              <a:tabLst>
                <a:tab pos="241300" algn="l"/>
              </a:tabLst>
            </a:pPr>
            <a:r>
              <a:rPr lang="en-US" sz="2300">
                <a:latin typeface="Arial"/>
                <a:cs typeface="Arial"/>
              </a:rPr>
              <a:t>Innovative climate finance and insurance products for smallholders</a:t>
            </a:r>
          </a:p>
          <a:p>
            <a:pPr marL="241300" marR="5080" indent="-228600">
              <a:spcBef>
                <a:spcPts val="1200"/>
              </a:spcBef>
              <a:buClr>
                <a:srgbClr val="1C3C74"/>
              </a:buClr>
              <a:buFont typeface="Wingdings"/>
              <a:buChar char=""/>
              <a:tabLst>
                <a:tab pos="241300" algn="l"/>
              </a:tabLst>
            </a:pPr>
            <a:r>
              <a:rPr lang="en-US" sz="2300">
                <a:latin typeface="Arial"/>
                <a:cs typeface="Arial"/>
              </a:rPr>
              <a:t>Putting farmers in the driver’s seat through AI-enabled technologies for better resource management</a:t>
            </a:r>
          </a:p>
          <a:p>
            <a:pPr marL="241300" marR="5080" indent="-228600">
              <a:spcBef>
                <a:spcPts val="1200"/>
              </a:spcBef>
              <a:buClr>
                <a:srgbClr val="1C3C74"/>
              </a:buClr>
              <a:buFont typeface="Wingdings"/>
              <a:buChar char=""/>
              <a:tabLst>
                <a:tab pos="241300" algn="l"/>
              </a:tabLst>
            </a:pPr>
            <a:r>
              <a:rPr lang="en-US" sz="2300">
                <a:latin typeface="Arial"/>
                <a:cs typeface="Arial"/>
              </a:rPr>
              <a:t>Strengthening community collective action to achieve larger and lasting transformations</a:t>
            </a:r>
          </a:p>
          <a:p>
            <a:pPr marL="241300" marR="5080" indent="-228600">
              <a:lnSpc>
                <a:spcPct val="100000"/>
              </a:lnSpc>
              <a:spcBef>
                <a:spcPts val="1200"/>
              </a:spcBef>
              <a:buClr>
                <a:srgbClr val="1C3C74"/>
              </a:buClr>
              <a:buFont typeface="Wingdings"/>
              <a:buChar char=""/>
              <a:tabLst>
                <a:tab pos="241300" algn="l"/>
              </a:tabLst>
            </a:pPr>
            <a:r>
              <a:rPr lang="en-US" sz="2300">
                <a:latin typeface="Arial"/>
                <a:cs typeface="Arial"/>
              </a:rPr>
              <a:t>Identifying climate-resilient water and energy solutions for improved food security </a:t>
            </a:r>
          </a:p>
          <a:p>
            <a:pPr marL="241300" marR="5080" indent="-228600">
              <a:lnSpc>
                <a:spcPct val="100000"/>
              </a:lnSpc>
              <a:spcBef>
                <a:spcPts val="1200"/>
              </a:spcBef>
              <a:buClr>
                <a:srgbClr val="1C3C74"/>
              </a:buClr>
              <a:buFont typeface="Wingdings"/>
              <a:buChar char=""/>
              <a:tabLst>
                <a:tab pos="241300" algn="l"/>
              </a:tabLst>
            </a:pPr>
            <a:r>
              <a:rPr lang="en-US" sz="2300">
                <a:latin typeface="Arial"/>
                <a:cs typeface="Arial"/>
              </a:rPr>
              <a:t>Supporting policies and institutions that improve the natural resource base while improving food security </a:t>
            </a:r>
          </a:p>
        </p:txBody>
      </p:sp>
      <p:sp>
        <p:nvSpPr>
          <p:cNvPr id="7" name="object 7"/>
          <p:cNvSpPr txBox="1">
            <a:spLocks noGrp="1"/>
          </p:cNvSpPr>
          <p:nvPr>
            <p:ph type="title"/>
          </p:nvPr>
        </p:nvSpPr>
        <p:spPr>
          <a:prstGeom prst="rect">
            <a:avLst/>
          </a:prstGeom>
        </p:spPr>
        <p:txBody>
          <a:bodyPr vert="horz" wrap="square" lIns="0" tIns="317676" rIns="0" bIns="0" rtlCol="0">
            <a:spAutoFit/>
          </a:bodyPr>
          <a:lstStyle/>
          <a:p>
            <a:pPr marL="281305">
              <a:lnSpc>
                <a:spcPct val="100000"/>
              </a:lnSpc>
              <a:spcBef>
                <a:spcPts val="100"/>
              </a:spcBef>
            </a:pPr>
            <a:r>
              <a:t>Future</a:t>
            </a:r>
            <a:r>
              <a:rPr spc="-70"/>
              <a:t> </a:t>
            </a:r>
            <a:r>
              <a:rPr spc="-10"/>
              <a:t>directions</a:t>
            </a:r>
          </a:p>
        </p:txBody>
      </p:sp>
      <p:pic>
        <p:nvPicPr>
          <p:cNvPr id="8" name="Picture 7">
            <a:extLst>
              <a:ext uri="{FF2B5EF4-FFF2-40B4-BE49-F238E27FC236}">
                <a16:creationId xmlns:a16="http://schemas.microsoft.com/office/drawing/2014/main" id="{FA674EA3-BC8F-CB3E-DAF6-13B4C23706A9}"/>
              </a:ext>
            </a:extLst>
          </p:cNvPr>
          <p:cNvPicPr>
            <a:picLocks noChangeAspect="1"/>
          </p:cNvPicPr>
          <p:nvPr/>
        </p:nvPicPr>
        <p:blipFill>
          <a:blip r:embed="rId5"/>
          <a:stretch>
            <a:fillRect/>
          </a:stretch>
        </p:blipFill>
        <p:spPr>
          <a:xfrm>
            <a:off x="7620002" y="1436412"/>
            <a:ext cx="4571998" cy="540253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962</Words>
  <Application>Microsoft Office PowerPoint</Application>
  <PresentationFormat>Widescreen</PresentationFormat>
  <Paragraphs>72</Paragraphs>
  <Slides>9</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Courier New</vt:lpstr>
      <vt:lpstr>Google Sans</vt:lpstr>
      <vt:lpstr>Verdana</vt:lpstr>
      <vt:lpstr>Wingdings</vt:lpstr>
      <vt:lpstr>Office Theme</vt:lpstr>
      <vt:lpstr>PowerPoint Presentation</vt:lpstr>
      <vt:lpstr>Externalities and sustainability of food production</vt:lpstr>
      <vt:lpstr>Clarifying the situation and outlook: Unequal impacts of climate shocks are concentrated in climate-agriculture-gender inequality hotspots</vt:lpstr>
      <vt:lpstr>Clarifying the situation and outlook: Groundwater depletion worsens malnutrition long-term; but halting depletion without accompanying investments will also increase hunger and food insecurity</vt:lpstr>
      <vt:lpstr>Testing, adapting and scaling solutions: Strengthen resource rights on common lands to retain ecosystem services</vt:lpstr>
      <vt:lpstr>Testing, adapting and scaling solutions: Behavioral change interventions through experiential learning games to strengthen groundwater governance have reached scale </vt:lpstr>
      <vt:lpstr>Strengthening capacity: Video-based extension of CSA targeted at women farmers overcomes women farmers' information gap </vt:lpstr>
      <vt:lpstr>Shaping enabling environment: Gender, climate and nutrition (GCAN)</vt:lpstr>
      <vt:lpstr>Future directions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Steven Were Omamo</dc:creator>
  <cp:lastModifiedBy>Ringler, Claudia (IFPRI)</cp:lastModifiedBy>
  <cp:revision>11</cp:revision>
  <dcterms:created xsi:type="dcterms:W3CDTF">2025-09-09T08:41:53Z</dcterms:created>
  <dcterms:modified xsi:type="dcterms:W3CDTF">2025-09-15T14:19:25Z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2025-05-29T00:00:00Z</vt:filetime>
  </property>
  <property fmtid="{D5CDD505-2E9C-101B-9397-08002B2CF9AE}" pid="3" name="Creator">
    <vt:lpwstr>Acrobat PDFMaker 25 for PowerPoint</vt:lpwstr>
  </property>
  <property fmtid="{D5CDD505-2E9C-101B-9397-08002B2CF9AE}" pid="4" name="LastSaved">
    <vt:filetime>2025-09-09T00:00:00Z</vt:filetime>
  </property>
  <property fmtid="{D5CDD505-2E9C-101B-9397-08002B2CF9AE}" pid="5" name="Producer">
    <vt:lpwstr>Adobe PDF Library 25.1.250</vt:lpwstr>
  </property>
</Properties>
</file>